
<file path=[Content_Types].xml><?xml version="1.0" encoding="utf-8"?>
<Types xmlns="http://schemas.openxmlformats.org/package/2006/content-types">
  <Default Extension="docx" ContentType="application/vnd.openxmlformats-officedocument.wordprocessingml.documen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8" r:id="rId1"/>
    <p:sldMasterId id="2147483733" r:id="rId2"/>
  </p:sldMasterIdLst>
  <p:notesMasterIdLst>
    <p:notesMasterId r:id="rId107"/>
  </p:notesMasterIdLst>
  <p:handoutMasterIdLst>
    <p:handoutMasterId r:id="rId108"/>
  </p:handoutMasterIdLst>
  <p:sldIdLst>
    <p:sldId id="319" r:id="rId3"/>
    <p:sldId id="1307" r:id="rId4"/>
    <p:sldId id="1308" r:id="rId5"/>
    <p:sldId id="1309" r:id="rId6"/>
    <p:sldId id="1321" r:id="rId7"/>
    <p:sldId id="1465" r:id="rId8"/>
    <p:sldId id="1466" r:id="rId9"/>
    <p:sldId id="1467" r:id="rId10"/>
    <p:sldId id="1468" r:id="rId11"/>
    <p:sldId id="1469" r:id="rId12"/>
    <p:sldId id="1470" r:id="rId13"/>
    <p:sldId id="1471" r:id="rId14"/>
    <p:sldId id="1472" r:id="rId15"/>
    <p:sldId id="1473" r:id="rId16"/>
    <p:sldId id="1474" r:id="rId17"/>
    <p:sldId id="1475" r:id="rId18"/>
    <p:sldId id="1476" r:id="rId19"/>
    <p:sldId id="1477" r:id="rId20"/>
    <p:sldId id="1478" r:id="rId21"/>
    <p:sldId id="1483" r:id="rId22"/>
    <p:sldId id="1479" r:id="rId23"/>
    <p:sldId id="1484" r:id="rId24"/>
    <p:sldId id="1480" r:id="rId25"/>
    <p:sldId id="1485" r:id="rId26"/>
    <p:sldId id="1481" r:id="rId27"/>
    <p:sldId id="1482" r:id="rId28"/>
    <p:sldId id="1486" r:id="rId29"/>
    <p:sldId id="1496" r:id="rId30"/>
    <p:sldId id="1487" r:id="rId31"/>
    <p:sldId id="1497" r:id="rId32"/>
    <p:sldId id="1488" r:id="rId33"/>
    <p:sldId id="1498" r:id="rId34"/>
    <p:sldId id="1489" r:id="rId35"/>
    <p:sldId id="1490" r:id="rId36"/>
    <p:sldId id="1499" r:id="rId37"/>
    <p:sldId id="1500" r:id="rId38"/>
    <p:sldId id="1501" r:id="rId39"/>
    <p:sldId id="1502" r:id="rId40"/>
    <p:sldId id="1503" r:id="rId41"/>
    <p:sldId id="1504" r:id="rId42"/>
    <p:sldId id="1505" r:id="rId43"/>
    <p:sldId id="1491" r:id="rId44"/>
    <p:sldId id="1506" r:id="rId45"/>
    <p:sldId id="1507" r:id="rId46"/>
    <p:sldId id="1508" r:id="rId47"/>
    <p:sldId id="1509" r:id="rId48"/>
    <p:sldId id="1510" r:id="rId49"/>
    <p:sldId id="1512" r:id="rId50"/>
    <p:sldId id="1513" r:id="rId51"/>
    <p:sldId id="1514" r:id="rId52"/>
    <p:sldId id="1492" r:id="rId53"/>
    <p:sldId id="1511" r:id="rId54"/>
    <p:sldId id="1515" r:id="rId55"/>
    <p:sldId id="1493" r:id="rId56"/>
    <p:sldId id="1516" r:id="rId57"/>
    <p:sldId id="1520" r:id="rId58"/>
    <p:sldId id="1521" r:id="rId59"/>
    <p:sldId id="1522" r:id="rId60"/>
    <p:sldId id="1523" r:id="rId61"/>
    <p:sldId id="1524" r:id="rId62"/>
    <p:sldId id="1525" r:id="rId63"/>
    <p:sldId id="1526" r:id="rId64"/>
    <p:sldId id="1527" r:id="rId65"/>
    <p:sldId id="1528" r:id="rId66"/>
    <p:sldId id="1529" r:id="rId67"/>
    <p:sldId id="1530" r:id="rId68"/>
    <p:sldId id="1531" r:id="rId69"/>
    <p:sldId id="1532" r:id="rId70"/>
    <p:sldId id="1533" r:id="rId71"/>
    <p:sldId id="1534" r:id="rId72"/>
    <p:sldId id="1535" r:id="rId73"/>
    <p:sldId id="1536" r:id="rId74"/>
    <p:sldId id="1537" r:id="rId75"/>
    <p:sldId id="1494" r:id="rId76"/>
    <p:sldId id="1538" r:id="rId77"/>
    <p:sldId id="1539" r:id="rId78"/>
    <p:sldId id="1540" r:id="rId79"/>
    <p:sldId id="1518" r:id="rId80"/>
    <p:sldId id="1541" r:id="rId81"/>
    <p:sldId id="1542" r:id="rId82"/>
    <p:sldId id="1543" r:id="rId83"/>
    <p:sldId id="1544" r:id="rId84"/>
    <p:sldId id="1545" r:id="rId85"/>
    <p:sldId id="1546" r:id="rId86"/>
    <p:sldId id="1547" r:id="rId87"/>
    <p:sldId id="1548" r:id="rId88"/>
    <p:sldId id="1549" r:id="rId89"/>
    <p:sldId id="1550" r:id="rId90"/>
    <p:sldId id="1551" r:id="rId91"/>
    <p:sldId id="1552" r:id="rId92"/>
    <p:sldId id="1553" r:id="rId93"/>
    <p:sldId id="1554" r:id="rId94"/>
    <p:sldId id="1555" r:id="rId95"/>
    <p:sldId id="1557" r:id="rId96"/>
    <p:sldId id="1558" r:id="rId97"/>
    <p:sldId id="1559" r:id="rId98"/>
    <p:sldId id="1560" r:id="rId99"/>
    <p:sldId id="1561" r:id="rId100"/>
    <p:sldId id="1562" r:id="rId101"/>
    <p:sldId id="1563" r:id="rId102"/>
    <p:sldId id="1564" r:id="rId103"/>
    <p:sldId id="1519" r:id="rId104"/>
    <p:sldId id="1566" r:id="rId105"/>
    <p:sldId id="1567" r:id="rId106"/>
  </p:sldIdLst>
  <p:sldSz cx="9144000" cy="6858000" type="screen4x3"/>
  <p:notesSz cx="6858000" cy="9144000"/>
  <p:custDataLst>
    <p:tags r:id="rId109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71534"/>
    <a:srgbClr val="7890E2"/>
    <a:srgbClr val="0293B8"/>
    <a:srgbClr val="90CFDF"/>
    <a:srgbClr val="319095"/>
    <a:srgbClr val="074996"/>
    <a:srgbClr val="595959"/>
    <a:srgbClr val="4472C4"/>
    <a:srgbClr val="F30017"/>
    <a:srgbClr val="FFAFB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2833802-FEF1-4C79-8D5D-14CF1EAF98D9}" styleName="浅色样式 2 - 强调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浅色样式 2 - 强调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9DCAF9ED-07DC-4A11-8D7F-57B35C25682E}" styleName="中度样式 1 - 强调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38B1855-1B75-4FBE-930C-398BA8C253C6}" styleName="主题样式 2 - 强调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主题样式 2 - 强调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主题样式 2 - 强调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950" autoAdjust="0"/>
    <p:restoredTop sz="89414" autoAdjust="0"/>
  </p:normalViewPr>
  <p:slideViewPr>
    <p:cSldViewPr snapToGrid="0">
      <p:cViewPr varScale="1">
        <p:scale>
          <a:sx n="59" d="100"/>
          <a:sy n="59" d="100"/>
        </p:scale>
        <p:origin x="120" y="39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90" d="100"/>
        <a:sy n="90" d="100"/>
      </p:scale>
      <p:origin x="0" y="0"/>
    </p:cViewPr>
  </p:sorterViewPr>
  <p:notesViewPr>
    <p:cSldViewPr snapToGrid="0" showGuides="1">
      <p:cViewPr varScale="1">
        <p:scale>
          <a:sx n="82" d="100"/>
          <a:sy n="82" d="100"/>
        </p:scale>
        <p:origin x="2784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12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07" Type="http://schemas.openxmlformats.org/officeDocument/2006/relationships/notesMaster" Target="notesMasters/notesMaster1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87" Type="http://schemas.openxmlformats.org/officeDocument/2006/relationships/slide" Target="slides/slide85.xml"/><Relationship Id="rId102" Type="http://schemas.openxmlformats.org/officeDocument/2006/relationships/slide" Target="slides/slide100.xml"/><Relationship Id="rId110" Type="http://schemas.openxmlformats.org/officeDocument/2006/relationships/presProps" Target="presProp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13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103" Type="http://schemas.openxmlformats.org/officeDocument/2006/relationships/slide" Target="slides/slide101.xml"/><Relationship Id="rId108" Type="http://schemas.openxmlformats.org/officeDocument/2006/relationships/handoutMaster" Target="handoutMasters/handout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1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tags" Target="tags/tag1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582CDD52-2B46-7B49-842A-AA53AB730B8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E623352-C90C-D24C-B8BE-556D56966BA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DE3F03F-04C0-3B4C-98EF-4B591385F50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8CBB3D-2EBA-9D4F-8423-81DDA5C260D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2699418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A2A66C-1DB6-E44E-9EB9-C3C62BDEBC05}" type="datetimeFigureOut">
              <a:rPr kumimoji="1" lang="zh-CN" altLang="en-US" smtClean="0"/>
              <a:t>2021/2/26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A7D336-4BC6-EE4C-BD27-9292C4CE84D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2075102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microsoft.com/office/2007/relationships/hdphoto" Target="../media/hdphoto1.wdp"/><Relationship Id="rId7" Type="http://schemas.openxmlformats.org/officeDocument/2006/relationships/image" Target="../media/image4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10" Type="http://schemas.openxmlformats.org/officeDocument/2006/relationships/image" Target="../media/image7.png"/><Relationship Id="rId4" Type="http://schemas.openxmlformats.org/officeDocument/2006/relationships/image" Target="../media/image2.png"/><Relationship Id="rId9" Type="http://schemas.openxmlformats.org/officeDocument/2006/relationships/image" Target="../media/image6.png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4.jpeg"/><Relationship Id="rId4" Type="http://schemas.microsoft.com/office/2007/relationships/hdphoto" Target="../media/hdphoto2.wdp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microsoft.com/office/2007/relationships/hdphoto" Target="../media/hdphoto2.wdp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8405724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>
            <a:extLst>
              <a:ext uri="{FF2B5EF4-FFF2-40B4-BE49-F238E27FC236}">
                <a16:creationId xmlns:a16="http://schemas.microsoft.com/office/drawing/2014/main" id="{BE567D6C-98E0-4DEF-8A74-6182ECC626BB}"/>
              </a:ext>
            </a:extLst>
          </p:cNvPr>
          <p:cNvSpPr/>
          <p:nvPr userDrawn="1"/>
        </p:nvSpPr>
        <p:spPr>
          <a:xfrm>
            <a:off x="5144516" y="6371963"/>
            <a:ext cx="1228061" cy="3721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6EF0BFE3-E035-4DB9-A3D2-B8F99D35F0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2843" y="1130301"/>
            <a:ext cx="5334121" cy="2177314"/>
          </a:xfrm>
          <a:prstGeom prst="rect">
            <a:avLst/>
          </a:prstGeom>
        </p:spPr>
        <p:txBody>
          <a:bodyPr lIns="0" anchor="b">
            <a:normAutofit/>
          </a:bodyPr>
          <a:lstStyle>
            <a:lvl1pPr algn="l">
              <a:lnSpc>
                <a:spcPct val="120000"/>
              </a:lnSpc>
              <a:defRPr sz="33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BF0F1B1-16C1-47F5-83C1-E23FF7DB07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2457" y="3307615"/>
            <a:ext cx="5344508" cy="508452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 algn="l">
              <a:lnSpc>
                <a:spcPct val="120000"/>
              </a:lnSpc>
              <a:buNone/>
              <a:defRPr sz="1350">
                <a:solidFill>
                  <a:schemeClr val="tx2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114" name="文本占位符 113">
            <a:extLst>
              <a:ext uri="{FF2B5EF4-FFF2-40B4-BE49-F238E27FC236}">
                <a16:creationId xmlns:a16="http://schemas.microsoft.com/office/drawing/2014/main" id="{1D042017-EA01-0746-A58F-259DD19AD35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2457" y="4102632"/>
            <a:ext cx="5319713" cy="2031468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</a:p>
        </p:txBody>
      </p:sp>
      <p:sp>
        <p:nvSpPr>
          <p:cNvPr id="117" name="矩形 116">
            <a:extLst>
              <a:ext uri="{FF2B5EF4-FFF2-40B4-BE49-F238E27FC236}">
                <a16:creationId xmlns:a16="http://schemas.microsoft.com/office/drawing/2014/main" id="{B266384C-2791-0F43-9817-F81B103A739A}"/>
              </a:ext>
            </a:extLst>
          </p:cNvPr>
          <p:cNvSpPr/>
          <p:nvPr userDrawn="1"/>
        </p:nvSpPr>
        <p:spPr>
          <a:xfrm>
            <a:off x="9010520" y="0"/>
            <a:ext cx="13347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pic>
        <p:nvPicPr>
          <p:cNvPr id="110" name="图片 109">
            <a:extLst>
              <a:ext uri="{FF2B5EF4-FFF2-40B4-BE49-F238E27FC236}">
                <a16:creationId xmlns:a16="http://schemas.microsoft.com/office/drawing/2014/main" id="{AD8D2358-BAA6-4DCB-8F50-C483277FD67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"/>
                    </a14:imgEffect>
                    <a14:imgEffect>
                      <a14:sharpenSoften amount="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3291" y="3307615"/>
            <a:ext cx="1777868" cy="1907934"/>
          </a:xfrm>
          <a:prstGeom prst="rect">
            <a:avLst/>
          </a:prstGeom>
          <a:noFill/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A66B964F-49E7-464C-91A8-5BC6EE9B501C}"/>
              </a:ext>
            </a:extLst>
          </p:cNvPr>
          <p:cNvSpPr/>
          <p:nvPr userDrawn="1"/>
        </p:nvSpPr>
        <p:spPr>
          <a:xfrm>
            <a:off x="1" y="0"/>
            <a:ext cx="6372576" cy="1047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F6AFDF3-2EF5-4164-84E3-0E702C77CCA8}"/>
              </a:ext>
            </a:extLst>
          </p:cNvPr>
          <p:cNvSpPr/>
          <p:nvPr userDrawn="1"/>
        </p:nvSpPr>
        <p:spPr>
          <a:xfrm>
            <a:off x="5700686" y="754851"/>
            <a:ext cx="567093" cy="1810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ADF3EA38-E8BD-4561-A872-5E65122F6F34}"/>
              </a:ext>
            </a:extLst>
          </p:cNvPr>
          <p:cNvSpPr/>
          <p:nvPr userDrawn="1"/>
        </p:nvSpPr>
        <p:spPr>
          <a:xfrm>
            <a:off x="5237018" y="6177519"/>
            <a:ext cx="1083411" cy="2431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12" name="图片占位符 7">
            <a:extLst>
              <a:ext uri="{FF2B5EF4-FFF2-40B4-BE49-F238E27FC236}">
                <a16:creationId xmlns:a16="http://schemas.microsoft.com/office/drawing/2014/main" id="{1D366FF6-F4E4-4D2C-AAF8-F80B2CC5115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61127" y="0"/>
            <a:ext cx="3058667" cy="6858000"/>
          </a:xfrm>
          <a:custGeom>
            <a:avLst/>
            <a:gdLst>
              <a:gd name="connsiteX0" fmla="*/ 533952 w 4167120"/>
              <a:gd name="connsiteY0" fmla="*/ 0 h 6858000"/>
              <a:gd name="connsiteX1" fmla="*/ 4167120 w 4167120"/>
              <a:gd name="connsiteY1" fmla="*/ 0 h 6858000"/>
              <a:gd name="connsiteX2" fmla="*/ 4167120 w 4167120"/>
              <a:gd name="connsiteY2" fmla="*/ 6858000 h 6858000"/>
              <a:gd name="connsiteX3" fmla="*/ 427599 w 4167120"/>
              <a:gd name="connsiteY3" fmla="*/ 6858000 h 6858000"/>
              <a:gd name="connsiteX4" fmla="*/ 322189 w 4167120"/>
              <a:gd name="connsiteY4" fmla="*/ 6466939 h 6858000"/>
              <a:gd name="connsiteX5" fmla="*/ 0 w 4167120"/>
              <a:gd name="connsiteY5" fmla="*/ 3599121 h 6858000"/>
              <a:gd name="connsiteX6" fmla="*/ 455902 w 4167120"/>
              <a:gd name="connsiteY6" fmla="*/ 23524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120" h="6858000">
                <a:moveTo>
                  <a:pt x="533952" y="0"/>
                </a:moveTo>
                <a:lnTo>
                  <a:pt x="4167120" y="0"/>
                </a:lnTo>
                <a:lnTo>
                  <a:pt x="4167120" y="6858000"/>
                </a:lnTo>
                <a:lnTo>
                  <a:pt x="427599" y="6858000"/>
                </a:lnTo>
                <a:lnTo>
                  <a:pt x="322189" y="6466939"/>
                </a:lnTo>
                <a:cubicBezTo>
                  <a:pt x="116715" y="5614442"/>
                  <a:pt x="0" y="4637502"/>
                  <a:pt x="0" y="3599121"/>
                </a:cubicBezTo>
                <a:cubicBezTo>
                  <a:pt x="0" y="2353065"/>
                  <a:pt x="168069" y="1195481"/>
                  <a:pt x="455902" y="235243"/>
                </a:cubicBezTo>
                <a:close/>
              </a:path>
            </a:pathLst>
          </a:custGeom>
        </p:spPr>
      </p:pic>
      <p:sp>
        <p:nvSpPr>
          <p:cNvPr id="230" name="任意形状 229">
            <a:extLst>
              <a:ext uri="{FF2B5EF4-FFF2-40B4-BE49-F238E27FC236}">
                <a16:creationId xmlns:a16="http://schemas.microsoft.com/office/drawing/2014/main" id="{871B02A7-EF6F-134C-B920-6B76573B7D8C}"/>
              </a:ext>
            </a:extLst>
          </p:cNvPr>
          <p:cNvSpPr/>
          <p:nvPr userDrawn="1"/>
        </p:nvSpPr>
        <p:spPr>
          <a:xfrm>
            <a:off x="5859407" y="-86497"/>
            <a:ext cx="3202595" cy="7027086"/>
          </a:xfrm>
          <a:custGeom>
            <a:avLst/>
            <a:gdLst>
              <a:gd name="connsiteX0" fmla="*/ 533952 w 4167120"/>
              <a:gd name="connsiteY0" fmla="*/ 0 h 6858000"/>
              <a:gd name="connsiteX1" fmla="*/ 4167120 w 4167120"/>
              <a:gd name="connsiteY1" fmla="*/ 0 h 6858000"/>
              <a:gd name="connsiteX2" fmla="*/ 4167120 w 4167120"/>
              <a:gd name="connsiteY2" fmla="*/ 6858000 h 6858000"/>
              <a:gd name="connsiteX3" fmla="*/ 427599 w 4167120"/>
              <a:gd name="connsiteY3" fmla="*/ 6858000 h 6858000"/>
              <a:gd name="connsiteX4" fmla="*/ 322189 w 4167120"/>
              <a:gd name="connsiteY4" fmla="*/ 6466939 h 6858000"/>
              <a:gd name="connsiteX5" fmla="*/ 0 w 4167120"/>
              <a:gd name="connsiteY5" fmla="*/ 3599121 h 6858000"/>
              <a:gd name="connsiteX6" fmla="*/ 455902 w 4167120"/>
              <a:gd name="connsiteY6" fmla="*/ 23524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120" h="6858000">
                <a:moveTo>
                  <a:pt x="533952" y="0"/>
                </a:moveTo>
                <a:lnTo>
                  <a:pt x="4167120" y="0"/>
                </a:lnTo>
                <a:lnTo>
                  <a:pt x="4167120" y="6858000"/>
                </a:lnTo>
                <a:lnTo>
                  <a:pt x="427599" y="6858000"/>
                </a:lnTo>
                <a:lnTo>
                  <a:pt x="322189" y="6466939"/>
                </a:lnTo>
                <a:cubicBezTo>
                  <a:pt x="116715" y="5614442"/>
                  <a:pt x="0" y="4637502"/>
                  <a:pt x="0" y="3599121"/>
                </a:cubicBezTo>
                <a:cubicBezTo>
                  <a:pt x="0" y="2353065"/>
                  <a:pt x="168069" y="1195481"/>
                  <a:pt x="455902" y="235243"/>
                </a:cubicBezTo>
                <a:close/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5000" tIns="135000" rIns="135000" bIns="135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130000"/>
              </a:lnSpc>
            </a:pPr>
            <a:endParaRPr kumimoji="1" lang="zh-CN" altLang="en-US" sz="15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482E6F00-05EC-450C-BA6A-E2BBAAEAAE11}"/>
              </a:ext>
            </a:extLst>
          </p:cNvPr>
          <p:cNvGrpSpPr/>
          <p:nvPr userDrawn="1"/>
        </p:nvGrpSpPr>
        <p:grpSpPr>
          <a:xfrm>
            <a:off x="-1870807" y="111771"/>
            <a:ext cx="7939086" cy="968457"/>
            <a:chOff x="-1870807" y="111771"/>
            <a:chExt cx="7939086" cy="968457"/>
          </a:xfrm>
        </p:grpSpPr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0CF5262D-E87E-47DF-8AC6-2D6253A1455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contrast="2000"/>
                      </a14:imgEffect>
                      <a14:imgEffect>
                        <a14:sharpenSoften amount="2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000" y="111771"/>
              <a:ext cx="797615" cy="875249"/>
            </a:xfrm>
            <a:prstGeom prst="rect">
              <a:avLst/>
            </a:prstGeom>
            <a:noFill/>
          </p:spPr>
        </p:pic>
        <p:sp>
          <p:nvSpPr>
            <p:cNvPr id="18" name="副标题 2">
              <a:extLst>
                <a:ext uri="{FF2B5EF4-FFF2-40B4-BE49-F238E27FC236}">
                  <a16:creationId xmlns:a16="http://schemas.microsoft.com/office/drawing/2014/main" id="{CCCC069B-DAD5-4877-9C2E-ED970B23F344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-1870807" y="571776"/>
              <a:ext cx="7939086" cy="508452"/>
            </a:xfrm>
            <a:prstGeom prst="rect">
              <a:avLst/>
            </a:prstGeom>
          </p:spPr>
          <p:txBody>
            <a:bodyPr anchor="ctr" anchorCtr="0"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zh-CN" sz="1350" dirty="0">
                  <a:solidFill>
                    <a:schemeClr val="tx2"/>
                  </a:solidFill>
                  <a:latin typeface="Blackadder ITC" panose="04020505051007020D02" pitchFamily="82" charset="0"/>
                </a:rPr>
                <a:t>Naval Aeronautical University </a:t>
              </a:r>
            </a:p>
          </p:txBody>
        </p:sp>
        <p:pic>
          <p:nvPicPr>
            <p:cNvPr id="30722" name="Picture 2">
              <a:extLst>
                <a:ext uri="{FF2B5EF4-FFF2-40B4-BE49-F238E27FC236}">
                  <a16:creationId xmlns:a16="http://schemas.microsoft.com/office/drawing/2014/main" id="{9D39FAD1-1AE4-4DB0-BA47-7E24A7685EE9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6962" y="207266"/>
              <a:ext cx="2165350" cy="5127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20" name="图片 19" descr="图片包含 动物, 黑暗, 飞行, 亮&#10;&#10;描述已自动生成">
            <a:extLst>
              <a:ext uri="{FF2B5EF4-FFF2-40B4-BE49-F238E27FC236}">
                <a16:creationId xmlns:a16="http://schemas.microsoft.com/office/drawing/2014/main" id="{2F5046F9-E527-46F5-BE1C-8543AD17A2B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25" t="27502" r="27709" b="25335"/>
          <a:stretch/>
        </p:blipFill>
        <p:spPr>
          <a:xfrm rot="20969388" flipH="1">
            <a:off x="6161032" y="3524728"/>
            <a:ext cx="2636515" cy="2783574"/>
          </a:xfrm>
          <a:prstGeom prst="rect">
            <a:avLst/>
          </a:prstGeom>
        </p:spPr>
      </p:pic>
      <p:pic>
        <p:nvPicPr>
          <p:cNvPr id="21" name="图片 20" descr="图片包含 飞行, 户外, 动物, 黑暗&#10;&#10;描述已自动生成">
            <a:extLst>
              <a:ext uri="{FF2B5EF4-FFF2-40B4-BE49-F238E27FC236}">
                <a16:creationId xmlns:a16="http://schemas.microsoft.com/office/drawing/2014/main" id="{FCF49223-7BE9-43B8-9D8D-6E1EB5F059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 cstate="print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58" t="29168" r="22917" b="20835"/>
          <a:stretch>
            <a:fillRect/>
          </a:stretch>
        </p:blipFill>
        <p:spPr>
          <a:xfrm flipH="1">
            <a:off x="7636995" y="3008504"/>
            <a:ext cx="1133845" cy="684253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FE04F2F0-E649-4C3D-B03E-B2959B6BB17C}"/>
              </a:ext>
            </a:extLst>
          </p:cNvPr>
          <p:cNvSpPr/>
          <p:nvPr userDrawn="1"/>
        </p:nvSpPr>
        <p:spPr>
          <a:xfrm>
            <a:off x="81998" y="0"/>
            <a:ext cx="3361317" cy="987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4B3B22F-4AE1-4FE4-9581-A36C8B899E35}"/>
              </a:ext>
            </a:extLst>
          </p:cNvPr>
          <p:cNvSpPr/>
          <p:nvPr userDrawn="1"/>
        </p:nvSpPr>
        <p:spPr>
          <a:xfrm>
            <a:off x="779532" y="185051"/>
            <a:ext cx="4801314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4000" b="1" cap="none" spc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71534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</a:rPr>
              <a:t>数学建模算法与应用</a:t>
            </a:r>
            <a:endParaRPr lang="zh-CN" altLang="en-US" sz="40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rgbClr val="071534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4E293F7B-ABE8-4EB0-883C-581DA1797F18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187581" y="102546"/>
            <a:ext cx="603140" cy="843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3150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61A2EB76-5181-4BF6-959D-25A67C426BF1}"/>
              </a:ext>
            </a:extLst>
          </p:cNvPr>
          <p:cNvSpPr/>
          <p:nvPr userDrawn="1"/>
        </p:nvSpPr>
        <p:spPr>
          <a:xfrm>
            <a:off x="2751644" y="-30098"/>
            <a:ext cx="6392356" cy="6142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D0AF157-135E-5B48-83D7-67D478F83CDC}"/>
              </a:ext>
            </a:extLst>
          </p:cNvPr>
          <p:cNvSpPr/>
          <p:nvPr userDrawn="1"/>
        </p:nvSpPr>
        <p:spPr>
          <a:xfrm>
            <a:off x="-9485" y="0"/>
            <a:ext cx="13347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sp>
        <p:nvSpPr>
          <p:cNvPr id="9" name="图片占位符 8">
            <a:extLst>
              <a:ext uri="{FF2B5EF4-FFF2-40B4-BE49-F238E27FC236}">
                <a16:creationId xmlns:a16="http://schemas.microsoft.com/office/drawing/2014/main" id="{B99CD373-9A19-B145-9F82-758C4568C29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 flipH="1">
            <a:off x="164064" y="0"/>
            <a:ext cx="3072872" cy="6858000"/>
          </a:xfrm>
          <a:custGeom>
            <a:avLst/>
            <a:gdLst>
              <a:gd name="connsiteX0" fmla="*/ 533952 w 4167120"/>
              <a:gd name="connsiteY0" fmla="*/ 0 h 6858000"/>
              <a:gd name="connsiteX1" fmla="*/ 4167120 w 4167120"/>
              <a:gd name="connsiteY1" fmla="*/ 0 h 6858000"/>
              <a:gd name="connsiteX2" fmla="*/ 4167120 w 4167120"/>
              <a:gd name="connsiteY2" fmla="*/ 6858000 h 6858000"/>
              <a:gd name="connsiteX3" fmla="*/ 427599 w 4167120"/>
              <a:gd name="connsiteY3" fmla="*/ 6858000 h 6858000"/>
              <a:gd name="connsiteX4" fmla="*/ 322189 w 4167120"/>
              <a:gd name="connsiteY4" fmla="*/ 6466939 h 6858000"/>
              <a:gd name="connsiteX5" fmla="*/ 0 w 4167120"/>
              <a:gd name="connsiteY5" fmla="*/ 3599121 h 6858000"/>
              <a:gd name="connsiteX6" fmla="*/ 455902 w 4167120"/>
              <a:gd name="connsiteY6" fmla="*/ 23524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120" h="6858000">
                <a:moveTo>
                  <a:pt x="533952" y="0"/>
                </a:moveTo>
                <a:lnTo>
                  <a:pt x="4167120" y="0"/>
                </a:lnTo>
                <a:lnTo>
                  <a:pt x="4167120" y="6858000"/>
                </a:lnTo>
                <a:lnTo>
                  <a:pt x="427599" y="6858000"/>
                </a:lnTo>
                <a:lnTo>
                  <a:pt x="322189" y="6466939"/>
                </a:lnTo>
                <a:cubicBezTo>
                  <a:pt x="116715" y="5614442"/>
                  <a:pt x="0" y="4637502"/>
                  <a:pt x="0" y="3599121"/>
                </a:cubicBezTo>
                <a:cubicBezTo>
                  <a:pt x="0" y="2353065"/>
                  <a:pt x="168069" y="1195481"/>
                  <a:pt x="455902" y="235243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kumimoji="1" lang="zh-CN" altLang="en-US"/>
          </a:p>
        </p:txBody>
      </p:sp>
      <p:sp>
        <p:nvSpPr>
          <p:cNvPr id="10" name="任意形状 9">
            <a:extLst>
              <a:ext uri="{FF2B5EF4-FFF2-40B4-BE49-F238E27FC236}">
                <a16:creationId xmlns:a16="http://schemas.microsoft.com/office/drawing/2014/main" id="{9CD7EF8E-C973-F549-8D89-2BDFF14D89D4}"/>
              </a:ext>
            </a:extLst>
          </p:cNvPr>
          <p:cNvSpPr/>
          <p:nvPr userDrawn="1"/>
        </p:nvSpPr>
        <p:spPr>
          <a:xfrm flipH="1">
            <a:off x="73524" y="-98854"/>
            <a:ext cx="3249529" cy="7039443"/>
          </a:xfrm>
          <a:custGeom>
            <a:avLst/>
            <a:gdLst>
              <a:gd name="connsiteX0" fmla="*/ 533952 w 4167120"/>
              <a:gd name="connsiteY0" fmla="*/ 0 h 6858000"/>
              <a:gd name="connsiteX1" fmla="*/ 4167120 w 4167120"/>
              <a:gd name="connsiteY1" fmla="*/ 0 h 6858000"/>
              <a:gd name="connsiteX2" fmla="*/ 4167120 w 4167120"/>
              <a:gd name="connsiteY2" fmla="*/ 6858000 h 6858000"/>
              <a:gd name="connsiteX3" fmla="*/ 427599 w 4167120"/>
              <a:gd name="connsiteY3" fmla="*/ 6858000 h 6858000"/>
              <a:gd name="connsiteX4" fmla="*/ 322189 w 4167120"/>
              <a:gd name="connsiteY4" fmla="*/ 6466939 h 6858000"/>
              <a:gd name="connsiteX5" fmla="*/ 0 w 4167120"/>
              <a:gd name="connsiteY5" fmla="*/ 3599121 h 6858000"/>
              <a:gd name="connsiteX6" fmla="*/ 455902 w 4167120"/>
              <a:gd name="connsiteY6" fmla="*/ 23524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120" h="6858000">
                <a:moveTo>
                  <a:pt x="533952" y="0"/>
                </a:moveTo>
                <a:lnTo>
                  <a:pt x="4167120" y="0"/>
                </a:lnTo>
                <a:lnTo>
                  <a:pt x="4167120" y="6858000"/>
                </a:lnTo>
                <a:lnTo>
                  <a:pt x="427599" y="6858000"/>
                </a:lnTo>
                <a:lnTo>
                  <a:pt x="322189" y="6466939"/>
                </a:lnTo>
                <a:cubicBezTo>
                  <a:pt x="116715" y="5614442"/>
                  <a:pt x="0" y="4637502"/>
                  <a:pt x="0" y="3599121"/>
                </a:cubicBezTo>
                <a:cubicBezTo>
                  <a:pt x="0" y="2353065"/>
                  <a:pt x="168069" y="1195481"/>
                  <a:pt x="455902" y="235243"/>
                </a:cubicBezTo>
                <a:close/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5000" tIns="135000" rIns="135000" bIns="135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130000"/>
              </a:lnSpc>
            </a:pPr>
            <a:endParaRPr kumimoji="1" lang="zh-CN" altLang="en-US" sz="15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7" name="图片占位符 7">
            <a:extLst>
              <a:ext uri="{FF2B5EF4-FFF2-40B4-BE49-F238E27FC236}">
                <a16:creationId xmlns:a16="http://schemas.microsoft.com/office/drawing/2014/main" id="{183BAD50-F315-4439-9DD3-78F8DF3056C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-4303" y="-90722"/>
            <a:ext cx="3139863" cy="7039443"/>
          </a:xfrm>
          <a:custGeom>
            <a:avLst/>
            <a:gdLst>
              <a:gd name="connsiteX0" fmla="*/ 533952 w 4167120"/>
              <a:gd name="connsiteY0" fmla="*/ 0 h 6858000"/>
              <a:gd name="connsiteX1" fmla="*/ 4167120 w 4167120"/>
              <a:gd name="connsiteY1" fmla="*/ 0 h 6858000"/>
              <a:gd name="connsiteX2" fmla="*/ 4167120 w 4167120"/>
              <a:gd name="connsiteY2" fmla="*/ 6858000 h 6858000"/>
              <a:gd name="connsiteX3" fmla="*/ 427599 w 4167120"/>
              <a:gd name="connsiteY3" fmla="*/ 6858000 h 6858000"/>
              <a:gd name="connsiteX4" fmla="*/ 322189 w 4167120"/>
              <a:gd name="connsiteY4" fmla="*/ 6466939 h 6858000"/>
              <a:gd name="connsiteX5" fmla="*/ 0 w 4167120"/>
              <a:gd name="connsiteY5" fmla="*/ 3599121 h 6858000"/>
              <a:gd name="connsiteX6" fmla="*/ 455902 w 4167120"/>
              <a:gd name="connsiteY6" fmla="*/ 23524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120" h="6858000">
                <a:moveTo>
                  <a:pt x="533952" y="0"/>
                </a:moveTo>
                <a:lnTo>
                  <a:pt x="4167120" y="0"/>
                </a:lnTo>
                <a:lnTo>
                  <a:pt x="4167120" y="6858000"/>
                </a:lnTo>
                <a:lnTo>
                  <a:pt x="427599" y="6858000"/>
                </a:lnTo>
                <a:lnTo>
                  <a:pt x="322189" y="6466939"/>
                </a:lnTo>
                <a:cubicBezTo>
                  <a:pt x="116715" y="5614442"/>
                  <a:pt x="0" y="4637502"/>
                  <a:pt x="0" y="3599121"/>
                </a:cubicBezTo>
                <a:cubicBezTo>
                  <a:pt x="0" y="2353065"/>
                  <a:pt x="168069" y="1195481"/>
                  <a:pt x="455902" y="235243"/>
                </a:cubicBezTo>
                <a:close/>
              </a:path>
            </a:pathLst>
          </a:custGeom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CA3AD8D2-F0CE-48FE-BE13-EE6B8336F6D6}"/>
              </a:ext>
            </a:extLst>
          </p:cNvPr>
          <p:cNvGrpSpPr/>
          <p:nvPr userDrawn="1"/>
        </p:nvGrpSpPr>
        <p:grpSpPr>
          <a:xfrm>
            <a:off x="5627500" y="179918"/>
            <a:ext cx="3352436" cy="946076"/>
            <a:chOff x="5639533" y="1"/>
            <a:chExt cx="3352436" cy="946076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34531A01-D111-44DD-8AF7-3F424DBBC12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contrast="2000"/>
                      </a14:imgEffect>
                      <a14:imgEffect>
                        <a14:sharpenSoften amount="2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94354" y="1"/>
              <a:ext cx="797615" cy="875249"/>
            </a:xfrm>
            <a:prstGeom prst="rect">
              <a:avLst/>
            </a:prstGeom>
            <a:noFill/>
          </p:spPr>
        </p:pic>
        <p:sp>
          <p:nvSpPr>
            <p:cNvPr id="13" name="副标题 2">
              <a:extLst>
                <a:ext uri="{FF2B5EF4-FFF2-40B4-BE49-F238E27FC236}">
                  <a16:creationId xmlns:a16="http://schemas.microsoft.com/office/drawing/2014/main" id="{5DB67CCF-68D1-4AC3-9150-7810CD924B4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5639533" y="437625"/>
              <a:ext cx="2460780" cy="508452"/>
            </a:xfrm>
            <a:prstGeom prst="rect">
              <a:avLst/>
            </a:prstGeom>
          </p:spPr>
          <p:txBody>
            <a:bodyPr anchor="ctr" anchorCtr="0"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zh-CN" sz="1350" dirty="0">
                  <a:solidFill>
                    <a:schemeClr val="tx2"/>
                  </a:solidFill>
                  <a:latin typeface="Blackadder ITC" panose="04020505051007020D02" pitchFamily="82" charset="0"/>
                </a:rPr>
                <a:t>Naval Aeronautical University </a:t>
              </a:r>
            </a:p>
          </p:txBody>
        </p:sp>
        <p:pic>
          <p:nvPicPr>
            <p:cNvPr id="14" name="Picture 2">
              <a:extLst>
                <a:ext uri="{FF2B5EF4-FFF2-40B4-BE49-F238E27FC236}">
                  <a16:creationId xmlns:a16="http://schemas.microsoft.com/office/drawing/2014/main" id="{BE194255-7866-41D0-84E5-16D7F9A7D8C3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4963" y="157391"/>
              <a:ext cx="2165350" cy="5127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1D9AAE59-04CF-47BD-ACA1-8373D368E8D4}"/>
              </a:ext>
            </a:extLst>
          </p:cNvPr>
          <p:cNvSpPr/>
          <p:nvPr userDrawn="1"/>
        </p:nvSpPr>
        <p:spPr>
          <a:xfrm>
            <a:off x="4954386" y="5619404"/>
            <a:ext cx="4164218" cy="12385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132248DD-EB20-4BE9-A420-0B918956716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92" t="30239" r="23487" b="22840"/>
          <a:stretch>
            <a:fillRect/>
          </a:stretch>
        </p:blipFill>
        <p:spPr>
          <a:xfrm>
            <a:off x="305699" y="4304781"/>
            <a:ext cx="2957039" cy="1673513"/>
          </a:xfrm>
          <a:prstGeom prst="rect">
            <a:avLst/>
          </a:prstGeom>
          <a:noFill/>
        </p:spPr>
      </p:pic>
      <p:pic>
        <p:nvPicPr>
          <p:cNvPr id="16" name="图片 15" descr="图片包含 飞行, 户外, 动物, 黑暗&#10;&#10;描述已自动生成">
            <a:extLst>
              <a:ext uri="{FF2B5EF4-FFF2-40B4-BE49-F238E27FC236}">
                <a16:creationId xmlns:a16="http://schemas.microsoft.com/office/drawing/2014/main" id="{D8717597-520A-4226-9D65-FC4A60A2D44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58" t="29168" r="22917" b="20835"/>
          <a:stretch>
            <a:fillRect/>
          </a:stretch>
        </p:blipFill>
        <p:spPr>
          <a:xfrm>
            <a:off x="281424" y="3429002"/>
            <a:ext cx="1163230" cy="684253"/>
          </a:xfrm>
          <a:prstGeom prst="rect">
            <a:avLst/>
          </a:prstGeom>
        </p:spPr>
      </p:pic>
      <p:sp>
        <p:nvSpPr>
          <p:cNvPr id="17" name="Oval 14">
            <a:extLst>
              <a:ext uri="{FF2B5EF4-FFF2-40B4-BE49-F238E27FC236}">
                <a16:creationId xmlns:a16="http://schemas.microsoft.com/office/drawing/2014/main" id="{6BA6CDC1-33D2-430C-97F4-0E88C1774BDB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5821486" y="1088508"/>
            <a:ext cx="3248990" cy="45719"/>
          </a:xfrm>
          <a:prstGeom prst="ellipse">
            <a:avLst/>
          </a:prstGeom>
          <a:solidFill>
            <a:srgbClr val="0293B8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06ABB570-0F14-4E43-BD7A-C3E682C96CFA}"/>
              </a:ext>
            </a:extLst>
          </p:cNvPr>
          <p:cNvSpPr/>
          <p:nvPr userDrawn="1"/>
        </p:nvSpPr>
        <p:spPr>
          <a:xfrm>
            <a:off x="5765322" y="65214"/>
            <a:ext cx="3361317" cy="987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B3979C11-0D94-46F0-89BE-03F6164E6BA2}"/>
              </a:ext>
            </a:extLst>
          </p:cNvPr>
          <p:cNvSpPr/>
          <p:nvPr userDrawn="1"/>
        </p:nvSpPr>
        <p:spPr>
          <a:xfrm>
            <a:off x="4342686" y="179918"/>
            <a:ext cx="4801314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4000" b="1" cap="none" spc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71534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</a:rPr>
              <a:t>数学建模算法与应用</a:t>
            </a:r>
            <a:endParaRPr lang="zh-CN" altLang="en-US" sz="40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rgbClr val="071534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68FE3F14-0A83-413C-A989-7173E0487A03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3774088" y="163858"/>
            <a:ext cx="603140" cy="843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0949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结尾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任意形状 36">
            <a:extLst>
              <a:ext uri="{FF2B5EF4-FFF2-40B4-BE49-F238E27FC236}">
                <a16:creationId xmlns:a16="http://schemas.microsoft.com/office/drawing/2014/main" id="{094E4669-55C5-874C-A68C-6E431CC09A50}"/>
              </a:ext>
            </a:extLst>
          </p:cNvPr>
          <p:cNvSpPr/>
          <p:nvPr userDrawn="1"/>
        </p:nvSpPr>
        <p:spPr>
          <a:xfrm>
            <a:off x="-100584" y="-106934"/>
            <a:ext cx="9351198" cy="3829332"/>
          </a:xfrm>
          <a:custGeom>
            <a:avLst/>
            <a:gdLst>
              <a:gd name="connsiteX0" fmla="*/ 0 w 12192000"/>
              <a:gd name="connsiteY0" fmla="*/ 0 h 3632200"/>
              <a:gd name="connsiteX1" fmla="*/ 12192000 w 12192000"/>
              <a:gd name="connsiteY1" fmla="*/ 0 h 3632200"/>
              <a:gd name="connsiteX2" fmla="*/ 12192000 w 12192000"/>
              <a:gd name="connsiteY2" fmla="*/ 2602097 h 3632200"/>
              <a:gd name="connsiteX3" fmla="*/ 11858362 w 12192000"/>
              <a:gd name="connsiteY3" fmla="*/ 2747371 h 3632200"/>
              <a:gd name="connsiteX4" fmla="*/ 6859519 w 12192000"/>
              <a:gd name="connsiteY4" fmla="*/ 3619648 h 3632200"/>
              <a:gd name="connsiteX5" fmla="*/ 6096062 w 12192000"/>
              <a:gd name="connsiteY5" fmla="*/ 3632200 h 3632200"/>
              <a:gd name="connsiteX6" fmla="*/ 6095939 w 12192000"/>
              <a:gd name="connsiteY6" fmla="*/ 3632200 h 3632200"/>
              <a:gd name="connsiteX7" fmla="*/ 5332482 w 12192000"/>
              <a:gd name="connsiteY7" fmla="*/ 3619648 h 3632200"/>
              <a:gd name="connsiteX8" fmla="*/ 333638 w 12192000"/>
              <a:gd name="connsiteY8" fmla="*/ 2747371 h 3632200"/>
              <a:gd name="connsiteX9" fmla="*/ 0 w 12192000"/>
              <a:gd name="connsiteY9" fmla="*/ 2602097 h 363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3632200">
                <a:moveTo>
                  <a:pt x="0" y="0"/>
                </a:moveTo>
                <a:lnTo>
                  <a:pt x="12192000" y="0"/>
                </a:lnTo>
                <a:lnTo>
                  <a:pt x="12192000" y="2602097"/>
                </a:lnTo>
                <a:lnTo>
                  <a:pt x="11858362" y="2747371"/>
                </a:lnTo>
                <a:cubicBezTo>
                  <a:pt x="10640880" y="3227716"/>
                  <a:pt x="8867829" y="3553239"/>
                  <a:pt x="6859519" y="3619648"/>
                </a:cubicBezTo>
                <a:lnTo>
                  <a:pt x="6096062" y="3632200"/>
                </a:lnTo>
                <a:lnTo>
                  <a:pt x="6095939" y="3632200"/>
                </a:lnTo>
                <a:lnTo>
                  <a:pt x="5332482" y="3619648"/>
                </a:lnTo>
                <a:cubicBezTo>
                  <a:pt x="3324171" y="3553239"/>
                  <a:pt x="1551120" y="3227716"/>
                  <a:pt x="333638" y="2747371"/>
                </a:cubicBezTo>
                <a:lnTo>
                  <a:pt x="0" y="2602097"/>
                </a:lnTo>
                <a:close/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5000" tIns="135000" rIns="135000" bIns="135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130000"/>
              </a:lnSpc>
            </a:pPr>
            <a:endParaRPr kumimoji="1" lang="zh-CN" altLang="en-US" sz="15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图片占位符 8">
            <a:extLst>
              <a:ext uri="{FF2B5EF4-FFF2-40B4-BE49-F238E27FC236}">
                <a16:creationId xmlns:a16="http://schemas.microsoft.com/office/drawing/2014/main" id="{5604C697-5F9B-7147-A35C-C3337DB17A3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9144000" cy="3632200"/>
          </a:xfrm>
          <a:custGeom>
            <a:avLst/>
            <a:gdLst>
              <a:gd name="connsiteX0" fmla="*/ 0 w 12192000"/>
              <a:gd name="connsiteY0" fmla="*/ 0 h 3632200"/>
              <a:gd name="connsiteX1" fmla="*/ 12192000 w 12192000"/>
              <a:gd name="connsiteY1" fmla="*/ 0 h 3632200"/>
              <a:gd name="connsiteX2" fmla="*/ 12192000 w 12192000"/>
              <a:gd name="connsiteY2" fmla="*/ 2602097 h 3632200"/>
              <a:gd name="connsiteX3" fmla="*/ 11858362 w 12192000"/>
              <a:gd name="connsiteY3" fmla="*/ 2747371 h 3632200"/>
              <a:gd name="connsiteX4" fmla="*/ 6859519 w 12192000"/>
              <a:gd name="connsiteY4" fmla="*/ 3619648 h 3632200"/>
              <a:gd name="connsiteX5" fmla="*/ 6096062 w 12192000"/>
              <a:gd name="connsiteY5" fmla="*/ 3632200 h 3632200"/>
              <a:gd name="connsiteX6" fmla="*/ 6095939 w 12192000"/>
              <a:gd name="connsiteY6" fmla="*/ 3632200 h 3632200"/>
              <a:gd name="connsiteX7" fmla="*/ 5332482 w 12192000"/>
              <a:gd name="connsiteY7" fmla="*/ 3619648 h 3632200"/>
              <a:gd name="connsiteX8" fmla="*/ 333638 w 12192000"/>
              <a:gd name="connsiteY8" fmla="*/ 2747371 h 3632200"/>
              <a:gd name="connsiteX9" fmla="*/ 0 w 12192000"/>
              <a:gd name="connsiteY9" fmla="*/ 2602097 h 363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3632200">
                <a:moveTo>
                  <a:pt x="0" y="0"/>
                </a:moveTo>
                <a:lnTo>
                  <a:pt x="12192000" y="0"/>
                </a:lnTo>
                <a:lnTo>
                  <a:pt x="12192000" y="2602097"/>
                </a:lnTo>
                <a:lnTo>
                  <a:pt x="11858362" y="2747371"/>
                </a:lnTo>
                <a:cubicBezTo>
                  <a:pt x="10640880" y="3227716"/>
                  <a:pt x="8867829" y="3553239"/>
                  <a:pt x="6859519" y="3619648"/>
                </a:cubicBezTo>
                <a:lnTo>
                  <a:pt x="6096062" y="3632200"/>
                </a:lnTo>
                <a:lnTo>
                  <a:pt x="6095939" y="3632200"/>
                </a:lnTo>
                <a:lnTo>
                  <a:pt x="5332482" y="3619648"/>
                </a:lnTo>
                <a:cubicBezTo>
                  <a:pt x="3324171" y="3553239"/>
                  <a:pt x="1551120" y="3227716"/>
                  <a:pt x="333638" y="2747371"/>
                </a:cubicBezTo>
                <a:lnTo>
                  <a:pt x="0" y="260209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kumimoji="1" lang="zh-CN" altLang="en-US" dirty="0"/>
          </a:p>
        </p:txBody>
      </p:sp>
      <p:pic>
        <p:nvPicPr>
          <p:cNvPr id="10" name="图片占位符 4">
            <a:extLst>
              <a:ext uri="{FF2B5EF4-FFF2-40B4-BE49-F238E27FC236}">
                <a16:creationId xmlns:a16="http://schemas.microsoft.com/office/drawing/2014/main" id="{0236C21D-9B21-4A8C-B223-F9C43C945B9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5239"/>
            <a:ext cx="9144000" cy="3554865"/>
          </a:xfrm>
          <a:prstGeom prst="rect">
            <a:avLst/>
          </a:prstGeom>
        </p:spPr>
      </p:pic>
      <p:sp>
        <p:nvSpPr>
          <p:cNvPr id="11" name="标题 1">
            <a:extLst>
              <a:ext uri="{FF2B5EF4-FFF2-40B4-BE49-F238E27FC236}">
                <a16:creationId xmlns:a16="http://schemas.microsoft.com/office/drawing/2014/main" id="{9812D007-A81E-4F1C-B39F-F5936F60A18B}"/>
              </a:ext>
            </a:extLst>
          </p:cNvPr>
          <p:cNvSpPr txBox="1">
            <a:spLocks/>
          </p:cNvSpPr>
          <p:nvPr userDrawn="1"/>
        </p:nvSpPr>
        <p:spPr>
          <a:xfrm>
            <a:off x="602457" y="4218524"/>
            <a:ext cx="7939086" cy="892503"/>
          </a:xfrm>
          <a:prstGeom prst="rect">
            <a:avLst/>
          </a:prstGeom>
        </p:spPr>
        <p:txBody>
          <a:bodyPr tIns="0" bIns="0" anchor="ctr" anchorCtr="0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>
                <a:solidFill>
                  <a:schemeClr val="accent1"/>
                </a:solidFill>
              </a:rPr>
              <a:t>海军航空大学</a:t>
            </a:r>
          </a:p>
        </p:txBody>
      </p:sp>
      <p:sp>
        <p:nvSpPr>
          <p:cNvPr id="12" name="副标题 2">
            <a:extLst>
              <a:ext uri="{FF2B5EF4-FFF2-40B4-BE49-F238E27FC236}">
                <a16:creationId xmlns:a16="http://schemas.microsoft.com/office/drawing/2014/main" id="{B3AE04CC-8F1C-4AA3-B566-7F992403C83B}"/>
              </a:ext>
            </a:extLst>
          </p:cNvPr>
          <p:cNvSpPr txBox="1">
            <a:spLocks/>
          </p:cNvSpPr>
          <p:nvPr userDrawn="1"/>
        </p:nvSpPr>
        <p:spPr>
          <a:xfrm>
            <a:off x="602457" y="4856798"/>
            <a:ext cx="7939086" cy="508452"/>
          </a:xfrm>
          <a:prstGeom prst="rect">
            <a:avLst/>
          </a:prstGeom>
        </p:spPr>
        <p:txBody>
          <a:bodyPr anchor="ctr" anchorCtr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1350" dirty="0">
                <a:solidFill>
                  <a:schemeClr val="tx2"/>
                </a:solidFill>
              </a:rPr>
              <a:t>Naval Aeronautical University 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E6F628FB-2736-43E4-BBA8-661E473C006B}"/>
              </a:ext>
            </a:extLst>
          </p:cNvPr>
          <p:cNvSpPr/>
          <p:nvPr userDrawn="1"/>
        </p:nvSpPr>
        <p:spPr>
          <a:xfrm>
            <a:off x="0" y="0"/>
            <a:ext cx="9144000" cy="163286"/>
          </a:xfrm>
          <a:prstGeom prst="rect">
            <a:avLst/>
          </a:prstGeom>
          <a:solidFill>
            <a:schemeClr val="accent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5000" tIns="135000" rIns="135000" bIns="135000" numCol="1" spcCol="0" rtlCol="0" fromWordArt="0" anchor="t" anchorCtr="0" forceAA="0" compatLnSpc="1">
            <a:prstTxWarp prst="textNoShape">
              <a:avLst/>
            </a:prstTxWarp>
            <a:normAutofit fontScale="25000" lnSpcReduction="20000"/>
          </a:bodyPr>
          <a:lstStyle/>
          <a:p>
            <a:pPr algn="l">
              <a:lnSpc>
                <a:spcPct val="130000"/>
              </a:lnSpc>
            </a:pPr>
            <a:endParaRPr kumimoji="1" lang="zh-CN" altLang="en-US" sz="15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30632543-004C-4B4C-BD76-C87A36B28BB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2000"/>
                    </a14:imgEffect>
                    <a14:imgEffect>
                      <a14:sharpenSoften amount="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8134" y="3096814"/>
            <a:ext cx="1149635" cy="1193250"/>
          </a:xfrm>
          <a:prstGeom prst="rect">
            <a:avLst/>
          </a:prstGeom>
          <a:noFill/>
        </p:spPr>
      </p:pic>
      <p:sp>
        <p:nvSpPr>
          <p:cNvPr id="15" name="日期占位符 3">
            <a:extLst>
              <a:ext uri="{FF2B5EF4-FFF2-40B4-BE49-F238E27FC236}">
                <a16:creationId xmlns:a16="http://schemas.microsoft.com/office/drawing/2014/main" id="{60CE0298-0B3B-47D7-9982-84410F67EA07}"/>
              </a:ext>
            </a:extLst>
          </p:cNvPr>
          <p:cNvSpPr txBox="1">
            <a:spLocks/>
          </p:cNvSpPr>
          <p:nvPr userDrawn="1"/>
        </p:nvSpPr>
        <p:spPr>
          <a:xfrm>
            <a:off x="441422" y="5852877"/>
            <a:ext cx="2190750" cy="838407"/>
          </a:xfrm>
          <a:prstGeom prst="rect">
            <a:avLst/>
          </a:prstGeom>
        </p:spPr>
        <p:txBody>
          <a:bodyPr vert="horz" lIns="0" tIns="34290" rIns="68580" bIns="34290" rtlCol="0" anchor="ctr"/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900" dirty="0"/>
              <a:t>听党指挥</a:t>
            </a:r>
            <a:endParaRPr lang="en-US" altLang="zh-CN" sz="900" dirty="0"/>
          </a:p>
          <a:p>
            <a:pPr>
              <a:lnSpc>
                <a:spcPct val="150000"/>
              </a:lnSpc>
            </a:pPr>
            <a:r>
              <a:rPr lang="zh-CN" altLang="en-US" sz="900" dirty="0"/>
              <a:t>能打胜仗</a:t>
            </a:r>
            <a:endParaRPr lang="en-US" altLang="zh-CN" sz="900" dirty="0"/>
          </a:p>
          <a:p>
            <a:pPr>
              <a:lnSpc>
                <a:spcPct val="150000"/>
              </a:lnSpc>
            </a:pPr>
            <a:r>
              <a:rPr lang="zh-CN" altLang="en-US" sz="900" dirty="0"/>
              <a:t>作风优良</a:t>
            </a:r>
          </a:p>
        </p:txBody>
      </p:sp>
    </p:spTree>
    <p:extLst>
      <p:ext uri="{BB962C8B-B14F-4D97-AF65-F5344CB8AC3E}">
        <p14:creationId xmlns:p14="http://schemas.microsoft.com/office/powerpoint/2010/main" val="16709043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655443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4">
            <a:extLst>
              <a:ext uri="{FF2B5EF4-FFF2-40B4-BE49-F238E27FC236}">
                <a16:creationId xmlns:a16="http://schemas.microsoft.com/office/drawing/2014/main" id="{1EF86223-594F-4CC2-8E15-C5D4707F8FE3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6286500" y="6427214"/>
            <a:ext cx="2759642" cy="45719"/>
          </a:xfrm>
          <a:prstGeom prst="ellipse">
            <a:avLst/>
          </a:prstGeom>
          <a:solidFill>
            <a:srgbClr val="0293B8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4ABC3D8D-3DDA-42A5-AF31-9C008BB42B74}"/>
              </a:ext>
            </a:extLst>
          </p:cNvPr>
          <p:cNvCxnSpPr>
            <a:cxnSpLocks/>
          </p:cNvCxnSpPr>
          <p:nvPr userDrawn="1"/>
        </p:nvCxnSpPr>
        <p:spPr>
          <a:xfrm>
            <a:off x="30336" y="475271"/>
            <a:ext cx="9113664" cy="0"/>
          </a:xfrm>
          <a:prstGeom prst="line">
            <a:avLst/>
          </a:prstGeom>
          <a:ln w="28575">
            <a:solidFill>
              <a:srgbClr val="0293B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燕尾形 16">
            <a:extLst>
              <a:ext uri="{FF2B5EF4-FFF2-40B4-BE49-F238E27FC236}">
                <a16:creationId xmlns:a16="http://schemas.microsoft.com/office/drawing/2014/main" id="{A91E8CED-F193-478D-9B6E-D8607DC7D7B2}"/>
              </a:ext>
            </a:extLst>
          </p:cNvPr>
          <p:cNvSpPr/>
          <p:nvPr userDrawn="1"/>
        </p:nvSpPr>
        <p:spPr>
          <a:xfrm>
            <a:off x="2383504" y="-2421"/>
            <a:ext cx="509912" cy="496197"/>
          </a:xfrm>
          <a:prstGeom prst="chevron">
            <a:avLst/>
          </a:prstGeom>
          <a:solidFill>
            <a:srgbClr val="0293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800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235F13E-C386-47E8-9846-CC5F6E9A12F9}"/>
              </a:ext>
            </a:extLst>
          </p:cNvPr>
          <p:cNvSpPr txBox="1"/>
          <p:nvPr/>
        </p:nvSpPr>
        <p:spPr>
          <a:xfrm>
            <a:off x="-2121570" y="6447044"/>
            <a:ext cx="11161240" cy="4033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5000"/>
              </a:lnSpc>
            </a:pPr>
            <a:r>
              <a:rPr lang="zh-CN" altLang="en-US" sz="1800" b="1" dirty="0">
                <a:solidFill>
                  <a:srgbClr val="40404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航空基础学院数学教研室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8A2B693D-DA74-418B-B434-4DF788C9A567}"/>
              </a:ext>
            </a:extLst>
          </p:cNvPr>
          <p:cNvSpPr txBox="1"/>
          <p:nvPr userDrawn="1"/>
        </p:nvSpPr>
        <p:spPr>
          <a:xfrm>
            <a:off x="-1" y="54647"/>
            <a:ext cx="27301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数学建模算法与应用</a:t>
            </a:r>
            <a:endParaRPr lang="zh-CN" altLang="en-US" sz="2000" b="1" dirty="0">
              <a:solidFill>
                <a:schemeClr val="tx2"/>
              </a:solidFill>
              <a:latin typeface="Eras Bold ITC" panose="020B0907030504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0" name="燕尾形 16">
            <a:extLst>
              <a:ext uri="{FF2B5EF4-FFF2-40B4-BE49-F238E27FC236}">
                <a16:creationId xmlns:a16="http://schemas.microsoft.com/office/drawing/2014/main" id="{49DD24C2-B807-4A6B-90A3-45C6D574A779}"/>
              </a:ext>
            </a:extLst>
          </p:cNvPr>
          <p:cNvSpPr/>
          <p:nvPr userDrawn="1"/>
        </p:nvSpPr>
        <p:spPr>
          <a:xfrm>
            <a:off x="2696408" y="-8012"/>
            <a:ext cx="509912" cy="477713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800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692B5AC-ED1F-4148-BE33-23CE7FE2F931}"/>
              </a:ext>
            </a:extLst>
          </p:cNvPr>
          <p:cNvSpPr txBox="1"/>
          <p:nvPr userDrawn="1"/>
        </p:nvSpPr>
        <p:spPr>
          <a:xfrm>
            <a:off x="6518367" y="48998"/>
            <a:ext cx="2622102" cy="4033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5000"/>
              </a:lnSpc>
            </a:pPr>
            <a:r>
              <a:rPr lang="zh-CN" altLang="en-US" sz="1800" b="1">
                <a:solidFill>
                  <a:srgbClr val="40404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附录</a:t>
            </a:r>
            <a:r>
              <a:rPr lang="en-US" altLang="zh-CN" sz="1800" b="1">
                <a:solidFill>
                  <a:srgbClr val="40404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A Matlab</a:t>
            </a:r>
            <a:r>
              <a:rPr lang="zh-CN" altLang="en-US" sz="1800" b="1">
                <a:solidFill>
                  <a:srgbClr val="40404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软件入门</a:t>
            </a:r>
            <a:endParaRPr lang="en-US" altLang="zh-CN" sz="1800" b="1">
              <a:solidFill>
                <a:srgbClr val="404040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D1EF658A-65B7-4629-9657-0B8A23B3389D}"/>
              </a:ext>
            </a:extLst>
          </p:cNvPr>
          <p:cNvSpPr/>
          <p:nvPr userDrawn="1"/>
        </p:nvSpPr>
        <p:spPr>
          <a:xfrm>
            <a:off x="6217920" y="6483096"/>
            <a:ext cx="2926080" cy="3749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TextBox 15">
            <a:extLst>
              <a:ext uri="{FF2B5EF4-FFF2-40B4-BE49-F238E27FC236}">
                <a16:creationId xmlns:a16="http://schemas.microsoft.com/office/drawing/2014/main" id="{FD5F623E-C890-4BFF-A391-19C23CB60900}"/>
              </a:ext>
            </a:extLst>
          </p:cNvPr>
          <p:cNvSpPr txBox="1"/>
          <p:nvPr userDrawn="1"/>
        </p:nvSpPr>
        <p:spPr>
          <a:xfrm>
            <a:off x="7937492" y="6486302"/>
            <a:ext cx="1072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zh-CN" alt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fld id="{2EEF1883-7A0E-4F66-9932-E581691AD397}" type="slidenum">
              <a:rPr lang="zh-CN" altLang="en-US" sz="200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pPr algn="ctr"/>
              <a:t>‹#›</a:t>
            </a:fld>
            <a:r>
              <a:rPr lang="zh-CN" alt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页</a:t>
            </a:r>
            <a:endParaRPr lang="zh-CN" altLang="en-US" sz="1600" b="0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045233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16" r:id="rId2"/>
    <p:sldLayoutId id="2147483717" r:id="rId3"/>
    <p:sldLayoutId id="2147483671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19" userDrawn="1">
          <p15:clr>
            <a:srgbClr val="F26B43"/>
          </p15:clr>
        </p15:guide>
        <p15:guide id="2" pos="2880" userDrawn="1">
          <p15:clr>
            <a:srgbClr val="F26B43"/>
          </p15:clr>
        </p15:guide>
        <p15:guide id="3" pos="311" userDrawn="1">
          <p15:clr>
            <a:srgbClr val="F26B43"/>
          </p15:clr>
        </p15:guide>
        <p15:guide id="4" pos="5449" userDrawn="1">
          <p15:clr>
            <a:srgbClr val="F26B43"/>
          </p15:clr>
        </p15:guide>
        <p15:guide id="5" orient="horz" pos="640" userDrawn="1">
          <p15:clr>
            <a:srgbClr val="F26B43"/>
          </p15:clr>
        </p15:guide>
        <p15:guide id="6" orient="horz" pos="731" userDrawn="1">
          <p15:clr>
            <a:srgbClr val="F26B43"/>
          </p15:clr>
        </p15:guide>
        <p15:guide id="7" orient="horz" pos="3929" userDrawn="1">
          <p15:clr>
            <a:srgbClr val="F26B43"/>
          </p15:clr>
        </p15:guide>
        <p15:guide id="8" orient="horz" pos="4020" userDrawn="1">
          <p15:clr>
            <a:srgbClr val="F26B43"/>
          </p15:clr>
        </p15:guide>
        <p15:guide id="9" pos="2030" userDrawn="1">
          <p15:clr>
            <a:srgbClr val="F26B43"/>
          </p15:clr>
        </p15:guide>
        <p15:guide id="10" pos="3731" userDrawn="1">
          <p15:clr>
            <a:srgbClr val="F26B43"/>
          </p15:clr>
        </p15:guide>
        <p15:guide id="11" pos="380" userDrawn="1">
          <p15:clr>
            <a:srgbClr val="F26B43"/>
          </p15:clr>
        </p15:guide>
        <p15:guide id="12" pos="5381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>
            <a:extLst>
              <a:ext uri="{FF2B5EF4-FFF2-40B4-BE49-F238E27FC236}">
                <a16:creationId xmlns:a16="http://schemas.microsoft.com/office/drawing/2014/main" id="{8A2B693D-DA74-418B-B434-4DF788C9A567}"/>
              </a:ext>
            </a:extLst>
          </p:cNvPr>
          <p:cNvSpPr txBox="1"/>
          <p:nvPr userDrawn="1"/>
        </p:nvSpPr>
        <p:spPr>
          <a:xfrm>
            <a:off x="-1" y="54647"/>
            <a:ext cx="25995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数学建模算法与应用</a:t>
            </a:r>
            <a:endParaRPr lang="zh-CN" altLang="en-US" sz="2000" b="1" dirty="0">
              <a:solidFill>
                <a:schemeClr val="tx2"/>
              </a:solidFill>
              <a:latin typeface="Eras Bold ITC" panose="020B0907030504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2" name="Oval 14">
            <a:extLst>
              <a:ext uri="{FF2B5EF4-FFF2-40B4-BE49-F238E27FC236}">
                <a16:creationId xmlns:a16="http://schemas.microsoft.com/office/drawing/2014/main" id="{1EF86223-594F-4CC2-8E15-C5D4707F8FE3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6286500" y="6427214"/>
            <a:ext cx="2759642" cy="45719"/>
          </a:xfrm>
          <a:prstGeom prst="ellipse">
            <a:avLst/>
          </a:prstGeom>
          <a:solidFill>
            <a:srgbClr val="0293B8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4ABC3D8D-3DDA-42A5-AF31-9C008BB42B74}"/>
              </a:ext>
            </a:extLst>
          </p:cNvPr>
          <p:cNvCxnSpPr>
            <a:cxnSpLocks/>
          </p:cNvCxnSpPr>
          <p:nvPr userDrawn="1"/>
        </p:nvCxnSpPr>
        <p:spPr>
          <a:xfrm>
            <a:off x="30336" y="475271"/>
            <a:ext cx="9113664" cy="0"/>
          </a:xfrm>
          <a:prstGeom prst="line">
            <a:avLst/>
          </a:prstGeom>
          <a:ln w="28575">
            <a:solidFill>
              <a:srgbClr val="0293B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燕尾形 16">
            <a:extLst>
              <a:ext uri="{FF2B5EF4-FFF2-40B4-BE49-F238E27FC236}">
                <a16:creationId xmlns:a16="http://schemas.microsoft.com/office/drawing/2014/main" id="{A91E8CED-F193-478D-9B6E-D8607DC7D7B2}"/>
              </a:ext>
            </a:extLst>
          </p:cNvPr>
          <p:cNvSpPr/>
          <p:nvPr userDrawn="1"/>
        </p:nvSpPr>
        <p:spPr>
          <a:xfrm>
            <a:off x="2461879" y="-2421"/>
            <a:ext cx="509912" cy="491951"/>
          </a:xfrm>
          <a:prstGeom prst="chevron">
            <a:avLst/>
          </a:prstGeom>
          <a:solidFill>
            <a:srgbClr val="0293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800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235F13E-C386-47E8-9846-CC5F6E9A12F9}"/>
              </a:ext>
            </a:extLst>
          </p:cNvPr>
          <p:cNvSpPr txBox="1"/>
          <p:nvPr/>
        </p:nvSpPr>
        <p:spPr>
          <a:xfrm>
            <a:off x="-2121570" y="6447044"/>
            <a:ext cx="11161240" cy="4033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5000"/>
              </a:lnSpc>
            </a:pPr>
            <a:r>
              <a:rPr lang="zh-CN" altLang="en-US" sz="1800" b="1" dirty="0">
                <a:solidFill>
                  <a:srgbClr val="40404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航空基础学院数学教研室</a:t>
            </a:r>
          </a:p>
        </p:txBody>
      </p:sp>
      <p:sp>
        <p:nvSpPr>
          <p:cNvPr id="10" name="燕尾形 16">
            <a:extLst>
              <a:ext uri="{FF2B5EF4-FFF2-40B4-BE49-F238E27FC236}">
                <a16:creationId xmlns:a16="http://schemas.microsoft.com/office/drawing/2014/main" id="{49DD24C2-B807-4A6B-90A3-45C6D574A779}"/>
              </a:ext>
            </a:extLst>
          </p:cNvPr>
          <p:cNvSpPr/>
          <p:nvPr userDrawn="1"/>
        </p:nvSpPr>
        <p:spPr>
          <a:xfrm>
            <a:off x="2774783" y="-8012"/>
            <a:ext cx="509912" cy="477713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800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692B5AC-ED1F-4148-BE33-23CE7FE2F931}"/>
              </a:ext>
            </a:extLst>
          </p:cNvPr>
          <p:cNvSpPr txBox="1"/>
          <p:nvPr userDrawn="1"/>
        </p:nvSpPr>
        <p:spPr>
          <a:xfrm>
            <a:off x="2953883" y="54647"/>
            <a:ext cx="6129314" cy="4033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5000"/>
              </a:lnSpc>
            </a:pPr>
            <a:r>
              <a:rPr lang="zh-CN" altLang="en-US" sz="1800" b="1" dirty="0">
                <a:solidFill>
                  <a:srgbClr val="40404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附录</a:t>
            </a:r>
            <a:r>
              <a:rPr lang="en-US" altLang="zh-CN" sz="1800" b="1" dirty="0">
                <a:solidFill>
                  <a:srgbClr val="40404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A  MATLAB</a:t>
            </a:r>
            <a:r>
              <a:rPr lang="zh-CN" altLang="en-US" sz="1800" b="1" dirty="0">
                <a:solidFill>
                  <a:srgbClr val="40404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入门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EA526D12-39DF-419F-87B1-A5DA15E7DA72}"/>
              </a:ext>
            </a:extLst>
          </p:cNvPr>
          <p:cNvSpPr/>
          <p:nvPr userDrawn="1"/>
        </p:nvSpPr>
        <p:spPr>
          <a:xfrm>
            <a:off x="6217920" y="6483096"/>
            <a:ext cx="2926080" cy="3749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TextBox 15">
            <a:extLst>
              <a:ext uri="{FF2B5EF4-FFF2-40B4-BE49-F238E27FC236}">
                <a16:creationId xmlns:a16="http://schemas.microsoft.com/office/drawing/2014/main" id="{737D802D-0929-4FEE-8B91-831D36B17206}"/>
              </a:ext>
            </a:extLst>
          </p:cNvPr>
          <p:cNvSpPr txBox="1"/>
          <p:nvPr userDrawn="1"/>
        </p:nvSpPr>
        <p:spPr>
          <a:xfrm>
            <a:off x="7937492" y="6486302"/>
            <a:ext cx="1072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zh-CN" alt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fld id="{2EEF1883-7A0E-4F66-9932-E581691AD397}" type="slidenum">
              <a:rPr lang="zh-CN" altLang="en-US" sz="200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pPr algn="ctr"/>
              <a:t>‹#›</a:t>
            </a:fld>
            <a:r>
              <a:rPr lang="zh-CN" alt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页</a:t>
            </a:r>
            <a:endParaRPr lang="zh-CN" altLang="en-US" sz="1600" b="0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15683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19">
          <p15:clr>
            <a:srgbClr val="F26B43"/>
          </p15:clr>
        </p15:guide>
        <p15:guide id="2" pos="2880">
          <p15:clr>
            <a:srgbClr val="F26B43"/>
          </p15:clr>
        </p15:guide>
        <p15:guide id="3" pos="311">
          <p15:clr>
            <a:srgbClr val="F26B43"/>
          </p15:clr>
        </p15:guide>
        <p15:guide id="4" pos="5449">
          <p15:clr>
            <a:srgbClr val="F26B43"/>
          </p15:clr>
        </p15:guide>
        <p15:guide id="5" orient="horz" pos="640">
          <p15:clr>
            <a:srgbClr val="F26B43"/>
          </p15:clr>
        </p15:guide>
        <p15:guide id="6" orient="horz" pos="731">
          <p15:clr>
            <a:srgbClr val="F26B43"/>
          </p15:clr>
        </p15:guide>
        <p15:guide id="7" orient="horz" pos="3929">
          <p15:clr>
            <a:srgbClr val="F26B43"/>
          </p15:clr>
        </p15:guide>
        <p15:guide id="8" orient="horz" pos="4020">
          <p15:clr>
            <a:srgbClr val="F26B43"/>
          </p15:clr>
        </p15:guide>
        <p15:guide id="9" pos="2030">
          <p15:clr>
            <a:srgbClr val="F26B43"/>
          </p15:clr>
        </p15:guide>
        <p15:guide id="10" pos="3731">
          <p15:clr>
            <a:srgbClr val="F26B43"/>
          </p15:clr>
        </p15:guide>
        <p15:guide id="11" pos="380">
          <p15:clr>
            <a:srgbClr val="F26B43"/>
          </p15:clr>
        </p15:guide>
        <p15:guide id="12" pos="538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package" Target="../embeddings/Microsoft_Word_Document9.docx"/><Relationship Id="rId1" Type="http://schemas.openxmlformats.org/officeDocument/2006/relationships/slideLayout" Target="../slideLayouts/slideLayout5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emf"/><Relationship Id="rId2" Type="http://schemas.openxmlformats.org/officeDocument/2006/relationships/package" Target="../embeddings/Microsoft_Word_Document92.docx"/><Relationship Id="rId1" Type="http://schemas.openxmlformats.org/officeDocument/2006/relationships/slideLayout" Target="../slideLayouts/slideLayout5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emf"/><Relationship Id="rId2" Type="http://schemas.openxmlformats.org/officeDocument/2006/relationships/package" Target="../embeddings/Microsoft_Word_Document93.docx"/><Relationship Id="rId1" Type="http://schemas.openxmlformats.org/officeDocument/2006/relationships/slideLayout" Target="../slideLayouts/slideLayout5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emf"/><Relationship Id="rId2" Type="http://schemas.openxmlformats.org/officeDocument/2006/relationships/package" Target="../embeddings/Microsoft_Word_Document94.docx"/><Relationship Id="rId1" Type="http://schemas.openxmlformats.org/officeDocument/2006/relationships/slideLayout" Target="../slideLayouts/slideLayout5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emf"/><Relationship Id="rId2" Type="http://schemas.openxmlformats.org/officeDocument/2006/relationships/package" Target="../embeddings/Microsoft_Word_Document95.docx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package" Target="../embeddings/Microsoft_Word_Document10.docx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package" Target="../embeddings/Microsoft_Word_Document11.docx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package" Target="../embeddings/Microsoft_Word_Document12.docx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package" Target="../embeddings/Microsoft_Word_Document13.docx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package" Target="../embeddings/Microsoft_Word_Document14.docx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package" Target="../embeddings/Microsoft_Word_Document15.docx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package" Target="../embeddings/Microsoft_Word_Document16.docx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package" Target="../embeddings/Microsoft_Word_Document17.docx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package" Target="../embeddings/Microsoft_Word_Document18.docx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package" Target="../embeddings/Microsoft_Word_Document19.docx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package" Target="../embeddings/Microsoft_Word_Document20.docx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package" Target="../embeddings/Microsoft_Word_Document21.docx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2.emf"/><Relationship Id="rId4" Type="http://schemas.openxmlformats.org/officeDocument/2006/relationships/package" Target="../embeddings/Microsoft_Word_Document22.docx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package" Target="../embeddings/Microsoft_Word_Document23.docx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package" Target="../embeddings/Microsoft_Word_Document24.docx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package" Target="../embeddings/Microsoft_Word_Document25.docx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package" Target="../embeddings/Microsoft_Word_Document26.docx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package" Target="../embeddings/Microsoft_Word_Document27.docx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package" Target="../embeddings/Microsoft_Word_Document28.docx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package" Target="../embeddings/Microsoft_Word_Document.docx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1.emf"/><Relationship Id="rId4" Type="http://schemas.openxmlformats.org/officeDocument/2006/relationships/package" Target="../embeddings/Microsoft_Word_Document1.docx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package" Target="../embeddings/Microsoft_Word_Document29.docx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package" Target="../embeddings/Microsoft_Word_Document30.docx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package" Target="../embeddings/Microsoft_Word_Document31.docx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package" Target="../embeddings/Microsoft_Word_Document32.docx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package" Target="../embeddings/Microsoft_Word_Document33.docx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package" Target="../embeddings/Microsoft_Word_Document34.docx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package" Target="../embeddings/Microsoft_Word_Document35.docx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package" Target="../embeddings/Microsoft_Word_Document36.docx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package" Target="../embeddings/Microsoft_Word_Document2.docx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3.emf"/><Relationship Id="rId4" Type="http://schemas.openxmlformats.org/officeDocument/2006/relationships/package" Target="../embeddings/Microsoft_Word_Document3.docx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package" Target="../embeddings/Microsoft_Word_Document37.docx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package" Target="../embeddings/Microsoft_Word_Document38.docx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package" Target="../embeddings/Microsoft_Word_Document39.docx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package" Target="../embeddings/Microsoft_Word_Document40.docx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package" Target="../embeddings/Microsoft_Word_Document41.docx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package" Target="../embeddings/Microsoft_Word_Document42.docx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package" Target="../embeddings/Microsoft_Word_Document43.docx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package" Target="../embeddings/Microsoft_Word_Document44.docx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package" Target="../embeddings/Microsoft_Word_Document4.docx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package" Target="../embeddings/Microsoft_Word_Document45.docx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package" Target="../embeddings/Microsoft_Word_Document46.docx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package" Target="../embeddings/Microsoft_Word_Document47.docx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package" Target="../embeddings/Microsoft_Word_Document48.docx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2" Type="http://schemas.openxmlformats.org/officeDocument/2006/relationships/package" Target="../embeddings/Microsoft_Word_Document49.docx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package" Target="../embeddings/Microsoft_Word_Document50.docx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package" Target="../embeddings/Microsoft_Word_Document51.docx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2" Type="http://schemas.openxmlformats.org/officeDocument/2006/relationships/package" Target="../embeddings/Microsoft_Word_Document52.docx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package" Target="../embeddings/Microsoft_Word_Document53.docx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package" Target="../embeddings/Microsoft_Word_Document5.docx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2" Type="http://schemas.openxmlformats.org/officeDocument/2006/relationships/package" Target="../embeddings/Microsoft_Word_Document54.docx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2" Type="http://schemas.openxmlformats.org/officeDocument/2006/relationships/package" Target="../embeddings/Microsoft_Word_Document55.docx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package" Target="../embeddings/Microsoft_Word_Document56.docx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package" Target="../embeddings/Microsoft_Word_Document57.docx"/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2" Type="http://schemas.openxmlformats.org/officeDocument/2006/relationships/package" Target="../embeddings/Microsoft_Word_Document58.docx"/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emf"/><Relationship Id="rId2" Type="http://schemas.openxmlformats.org/officeDocument/2006/relationships/package" Target="../embeddings/Microsoft_Word_Document59.docx"/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emf"/><Relationship Id="rId2" Type="http://schemas.openxmlformats.org/officeDocument/2006/relationships/package" Target="../embeddings/Microsoft_Word_Document60.docx"/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emf"/><Relationship Id="rId2" Type="http://schemas.openxmlformats.org/officeDocument/2006/relationships/package" Target="../embeddings/Microsoft_Word_Document61.docx"/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emf"/><Relationship Id="rId2" Type="http://schemas.openxmlformats.org/officeDocument/2006/relationships/package" Target="../embeddings/Microsoft_Word_Document62.docx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package" Target="../embeddings/Microsoft_Word_Document6.docx"/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emf"/><Relationship Id="rId2" Type="http://schemas.openxmlformats.org/officeDocument/2006/relationships/package" Target="../embeddings/Microsoft_Word_Document63.docx"/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emf"/><Relationship Id="rId2" Type="http://schemas.openxmlformats.org/officeDocument/2006/relationships/package" Target="../embeddings/Microsoft_Word_Document64.docx"/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emf"/><Relationship Id="rId2" Type="http://schemas.openxmlformats.org/officeDocument/2006/relationships/package" Target="../embeddings/Microsoft_Word_Document65.docx"/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package" Target="../embeddings/Microsoft_Word_Document66.docx"/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emf"/><Relationship Id="rId2" Type="http://schemas.openxmlformats.org/officeDocument/2006/relationships/package" Target="../embeddings/Microsoft_Word_Document67.docx"/><Relationship Id="rId1" Type="http://schemas.openxmlformats.org/officeDocument/2006/relationships/slideLayout" Target="../slideLayouts/slideLayout5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emf"/><Relationship Id="rId2" Type="http://schemas.openxmlformats.org/officeDocument/2006/relationships/package" Target="../embeddings/Microsoft_Word_Document68.docx"/><Relationship Id="rId1" Type="http://schemas.openxmlformats.org/officeDocument/2006/relationships/slideLayout" Target="../slideLayouts/slideLayout5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emf"/><Relationship Id="rId2" Type="http://schemas.openxmlformats.org/officeDocument/2006/relationships/package" Target="../embeddings/Microsoft_Word_Document69.docx"/><Relationship Id="rId1" Type="http://schemas.openxmlformats.org/officeDocument/2006/relationships/slideLayout" Target="../slideLayouts/slideLayout5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emf"/><Relationship Id="rId2" Type="http://schemas.openxmlformats.org/officeDocument/2006/relationships/package" Target="../embeddings/Microsoft_Word_Document70.docx"/><Relationship Id="rId1" Type="http://schemas.openxmlformats.org/officeDocument/2006/relationships/slideLayout" Target="../slideLayouts/slideLayout5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emf"/><Relationship Id="rId2" Type="http://schemas.openxmlformats.org/officeDocument/2006/relationships/package" Target="../embeddings/Microsoft_Word_Document71.docx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package" Target="../embeddings/Microsoft_Word_Document7.docx"/><Relationship Id="rId1" Type="http://schemas.openxmlformats.org/officeDocument/2006/relationships/slideLayout" Target="../slideLayouts/slideLayout5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emf"/><Relationship Id="rId2" Type="http://schemas.openxmlformats.org/officeDocument/2006/relationships/package" Target="../embeddings/Microsoft_Word_Document72.docx"/><Relationship Id="rId1" Type="http://schemas.openxmlformats.org/officeDocument/2006/relationships/slideLayout" Target="../slideLayouts/slideLayout5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emf"/><Relationship Id="rId2" Type="http://schemas.openxmlformats.org/officeDocument/2006/relationships/package" Target="../embeddings/Microsoft_Word_Document73.docx"/><Relationship Id="rId1" Type="http://schemas.openxmlformats.org/officeDocument/2006/relationships/slideLayout" Target="../slideLayouts/slideLayout5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emf"/><Relationship Id="rId2" Type="http://schemas.openxmlformats.org/officeDocument/2006/relationships/package" Target="../embeddings/Microsoft_Word_Document74.docx"/><Relationship Id="rId1" Type="http://schemas.openxmlformats.org/officeDocument/2006/relationships/slideLayout" Target="../slideLayouts/slideLayout5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emf"/><Relationship Id="rId2" Type="http://schemas.openxmlformats.org/officeDocument/2006/relationships/package" Target="../embeddings/Microsoft_Word_Document75.docx"/><Relationship Id="rId1" Type="http://schemas.openxmlformats.org/officeDocument/2006/relationships/slideLayout" Target="../slideLayouts/slideLayout5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emf"/><Relationship Id="rId2" Type="http://schemas.openxmlformats.org/officeDocument/2006/relationships/package" Target="../embeddings/Microsoft_Word_Document76.docx"/><Relationship Id="rId1" Type="http://schemas.openxmlformats.org/officeDocument/2006/relationships/slideLayout" Target="../slideLayouts/slideLayout5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emf"/><Relationship Id="rId2" Type="http://schemas.openxmlformats.org/officeDocument/2006/relationships/package" Target="../embeddings/Microsoft_Word_Document77.docx"/><Relationship Id="rId1" Type="http://schemas.openxmlformats.org/officeDocument/2006/relationships/slideLayout" Target="../slideLayouts/slideLayout5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emf"/><Relationship Id="rId2" Type="http://schemas.openxmlformats.org/officeDocument/2006/relationships/package" Target="../embeddings/Microsoft_Word_Document78.docx"/><Relationship Id="rId1" Type="http://schemas.openxmlformats.org/officeDocument/2006/relationships/slideLayout" Target="../slideLayouts/slideLayout5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emf"/><Relationship Id="rId2" Type="http://schemas.openxmlformats.org/officeDocument/2006/relationships/package" Target="../embeddings/Microsoft_Word_Document79.docx"/><Relationship Id="rId1" Type="http://schemas.openxmlformats.org/officeDocument/2006/relationships/slideLayout" Target="../slideLayouts/slideLayout5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emf"/><Relationship Id="rId2" Type="http://schemas.openxmlformats.org/officeDocument/2006/relationships/package" Target="../embeddings/Microsoft_Word_Document80.docx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package" Target="../embeddings/Microsoft_Word_Document8.docx"/><Relationship Id="rId1" Type="http://schemas.openxmlformats.org/officeDocument/2006/relationships/slideLayout" Target="../slideLayouts/slideLayout5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emf"/><Relationship Id="rId2" Type="http://schemas.openxmlformats.org/officeDocument/2006/relationships/package" Target="../embeddings/Microsoft_Word_Document81.docx"/><Relationship Id="rId1" Type="http://schemas.openxmlformats.org/officeDocument/2006/relationships/slideLayout" Target="../slideLayouts/slideLayout5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emf"/><Relationship Id="rId2" Type="http://schemas.openxmlformats.org/officeDocument/2006/relationships/package" Target="../embeddings/Microsoft_Word_Document82.docx"/><Relationship Id="rId1" Type="http://schemas.openxmlformats.org/officeDocument/2006/relationships/slideLayout" Target="../slideLayouts/slideLayout5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emf"/><Relationship Id="rId2" Type="http://schemas.openxmlformats.org/officeDocument/2006/relationships/package" Target="../embeddings/Microsoft_Word_Document83.docx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4.emf"/><Relationship Id="rId4" Type="http://schemas.openxmlformats.org/officeDocument/2006/relationships/package" Target="../embeddings/Microsoft_Word_Document84.docx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emf"/><Relationship Id="rId2" Type="http://schemas.openxmlformats.org/officeDocument/2006/relationships/package" Target="../embeddings/Microsoft_Word_Document85.docx"/><Relationship Id="rId1" Type="http://schemas.openxmlformats.org/officeDocument/2006/relationships/slideLayout" Target="../slideLayouts/slideLayout5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emf"/><Relationship Id="rId2" Type="http://schemas.openxmlformats.org/officeDocument/2006/relationships/package" Target="../embeddings/Microsoft_Word_Document86.docx"/><Relationship Id="rId1" Type="http://schemas.openxmlformats.org/officeDocument/2006/relationships/slideLayout" Target="../slideLayouts/slideLayout5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emf"/><Relationship Id="rId2" Type="http://schemas.openxmlformats.org/officeDocument/2006/relationships/package" Target="../embeddings/Microsoft_Word_Document87.docx"/><Relationship Id="rId1" Type="http://schemas.openxmlformats.org/officeDocument/2006/relationships/slideLayout" Target="../slideLayouts/slideLayout5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emf"/><Relationship Id="rId2" Type="http://schemas.openxmlformats.org/officeDocument/2006/relationships/package" Target="../embeddings/Microsoft_Word_Document88.docx"/><Relationship Id="rId1" Type="http://schemas.openxmlformats.org/officeDocument/2006/relationships/slideLayout" Target="../slideLayouts/slideLayout5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emf"/><Relationship Id="rId2" Type="http://schemas.openxmlformats.org/officeDocument/2006/relationships/package" Target="../embeddings/Microsoft_Word_Document89.docx"/><Relationship Id="rId1" Type="http://schemas.openxmlformats.org/officeDocument/2006/relationships/slideLayout" Target="../slideLayouts/slideLayout5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emf"/><Relationship Id="rId2" Type="http://schemas.openxmlformats.org/officeDocument/2006/relationships/package" Target="../embeddings/Microsoft_Word_Document90.docx"/><Relationship Id="rId1" Type="http://schemas.openxmlformats.org/officeDocument/2006/relationships/slideLayout" Target="../slideLayouts/slideLayout5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emf"/><Relationship Id="rId2" Type="http://schemas.openxmlformats.org/officeDocument/2006/relationships/package" Target="../embeddings/Microsoft_Word_Document91.docx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39">
            <a:extLst>
              <a:ext uri="{FF2B5EF4-FFF2-40B4-BE49-F238E27FC236}">
                <a16:creationId xmlns:a16="http://schemas.microsoft.com/office/drawing/2014/main" id="{09073DB5-2152-4F2C-8FE7-11699B4E67A9}"/>
              </a:ext>
            </a:extLst>
          </p:cNvPr>
          <p:cNvSpPr txBox="1"/>
          <p:nvPr/>
        </p:nvSpPr>
        <p:spPr>
          <a:xfrm>
            <a:off x="1585108" y="1478417"/>
            <a:ext cx="1915875" cy="923314"/>
          </a:xfrm>
          <a:prstGeom prst="rect">
            <a:avLst/>
          </a:prstGeom>
          <a:noFill/>
        </p:spPr>
        <p:txBody>
          <a:bodyPr wrap="none" lIns="91423" tIns="45712" rIns="91423" bIns="45712" rtlCol="0">
            <a:spAutoFit/>
          </a:bodyPr>
          <a:lstStyle/>
          <a:p>
            <a:r>
              <a:rPr lang="zh-CN" altLang="en-US" sz="5400">
                <a:solidFill>
                  <a:srgbClr val="4472C4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附录</a:t>
            </a:r>
            <a:r>
              <a:rPr lang="en-US" altLang="zh-CN" sz="5400">
                <a:solidFill>
                  <a:srgbClr val="4472C4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A</a:t>
            </a:r>
            <a:endParaRPr lang="zh-CN" altLang="en-US" sz="5400" dirty="0">
              <a:solidFill>
                <a:srgbClr val="4472C4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1DC2954-D90A-460B-8EE6-0E8298F94365}"/>
              </a:ext>
            </a:extLst>
          </p:cNvPr>
          <p:cNvSpPr/>
          <p:nvPr/>
        </p:nvSpPr>
        <p:spPr>
          <a:xfrm>
            <a:off x="434280" y="2635198"/>
            <a:ext cx="5087705" cy="1028407"/>
          </a:xfrm>
          <a:prstGeom prst="rect">
            <a:avLst/>
          </a:prstGeom>
          <a:noFill/>
          <a:ln>
            <a:noFill/>
          </a:ln>
          <a:effectLst>
            <a:glow rad="1905000">
              <a:srgbClr val="F14124">
                <a:alpha val="40000"/>
              </a:srgbClr>
            </a:glow>
            <a:softEdge rad="1270000"/>
          </a:effectLst>
        </p:spPr>
        <p:txBody>
          <a:bodyPr wrap="none" lIns="91423" tIns="45712" rIns="91423" bIns="45712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4600" b="1">
                <a:solidFill>
                  <a:srgbClr val="4472C4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MATLAB</a:t>
            </a:r>
            <a:r>
              <a:rPr lang="zh-CN" altLang="en-US" sz="4600" b="1">
                <a:solidFill>
                  <a:srgbClr val="4472C4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软件</a:t>
            </a:r>
            <a:r>
              <a:rPr lang="zh-CN" altLang="zh-CN" sz="4600" b="1">
                <a:solidFill>
                  <a:srgbClr val="4472C4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入门</a:t>
            </a:r>
            <a:endParaRPr lang="zh-CN" altLang="en-US" sz="4600" b="1" dirty="0">
              <a:solidFill>
                <a:srgbClr val="4472C4"/>
              </a:solidFill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9720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3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70" accel="100000" fill="hold">
                                          <p:stCondLst>
                                            <p:cond delay="63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00"/>
                            </p:stCondLst>
                            <p:childTnLst>
                              <p:par>
                                <p:cTn id="12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06193577"/>
              </p:ext>
            </p:extLst>
          </p:nvPr>
        </p:nvGraphicFramePr>
        <p:xfrm>
          <a:off x="477838" y="862013"/>
          <a:ext cx="8083550" cy="4106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4003388" progId="Word.Document.12">
                  <p:embed/>
                </p:oleObj>
              </mc:Choice>
              <mc:Fallback>
                <p:oleObj name="Document" r:id="rId2" imgW="8153322" imgH="4003388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77838" y="862013"/>
                        <a:ext cx="8083550" cy="41068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72988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7545349"/>
              </p:ext>
            </p:extLst>
          </p:nvPr>
        </p:nvGraphicFramePr>
        <p:xfrm>
          <a:off x="373335" y="705259"/>
          <a:ext cx="8083550" cy="3670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3712338" progId="Word.Document.12">
                  <p:embed/>
                </p:oleObj>
              </mc:Choice>
              <mc:Fallback>
                <p:oleObj name="Document" r:id="rId2" imgW="8153322" imgH="3712338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73335" y="705259"/>
                        <a:ext cx="8083550" cy="3670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文本框 2">
            <a:extLst>
              <a:ext uri="{FF2B5EF4-FFF2-40B4-BE49-F238E27FC236}">
                <a16:creationId xmlns:a16="http://schemas.microsoft.com/office/drawing/2014/main" id="{6B337BC1-0BA3-4A67-8C1D-2B07EF49949F}"/>
              </a:ext>
            </a:extLst>
          </p:cNvPr>
          <p:cNvSpPr txBox="1"/>
          <p:nvPr/>
        </p:nvSpPr>
        <p:spPr>
          <a:xfrm>
            <a:off x="470304" y="2755765"/>
            <a:ext cx="8300361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       </a:t>
            </a:r>
            <a:r>
              <a:rPr lang="zh-CN" altLang="zh-CN" sz="2800" b="1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注：</a:t>
            </a:r>
            <a:r>
              <a:rPr lang="en-US" altLang="zh-CN" sz="2800" b="1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Matlab</a:t>
            </a:r>
            <a:r>
              <a:rPr lang="zh-CN" altLang="zh-CN" sz="2800" b="1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中</a:t>
            </a:r>
            <a:r>
              <a:rPr lang="en-US" altLang="zh-CN" sz="2800" b="1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weekday</a:t>
            </a:r>
            <a:r>
              <a:rPr lang="zh-CN" altLang="zh-CN" sz="2800" b="1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的</a:t>
            </a:r>
            <a:r>
              <a:rPr lang="en-US" altLang="zh-CN" sz="2800" b="1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zh-CN" sz="2800" b="1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对应</a:t>
            </a:r>
            <a:r>
              <a:rPr lang="en-US" altLang="zh-CN" sz="2800" b="1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“</a:t>
            </a:r>
            <a:r>
              <a:rPr lang="zh-CN" altLang="zh-CN" sz="2800" b="1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星期日</a:t>
            </a:r>
            <a:r>
              <a:rPr lang="en-US" altLang="zh-CN" sz="2800" b="1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”</a:t>
            </a:r>
            <a:r>
              <a:rPr lang="zh-CN" altLang="zh-CN" sz="2800" b="1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2800" b="1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zh-CN" sz="2800" b="1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对应</a:t>
            </a:r>
            <a:r>
              <a:rPr lang="en-US" altLang="zh-CN" sz="2800" b="1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“</a:t>
            </a:r>
            <a:r>
              <a:rPr lang="zh-CN" altLang="zh-CN" sz="2800" b="1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星期一</a:t>
            </a:r>
            <a:r>
              <a:rPr lang="en-US" altLang="zh-CN" sz="2800" b="1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”</a:t>
            </a:r>
            <a:r>
              <a:rPr lang="zh-CN" altLang="zh-CN" sz="2800" b="1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2800" b="1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…</a:t>
            </a:r>
            <a:r>
              <a:rPr lang="zh-CN" altLang="zh-CN" sz="2800" b="1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2800" b="1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7</a:t>
            </a:r>
            <a:r>
              <a:rPr lang="zh-CN" altLang="zh-CN" sz="2800" b="1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对应</a:t>
            </a:r>
            <a:r>
              <a:rPr lang="en-US" altLang="zh-CN" sz="2800" b="1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“</a:t>
            </a:r>
            <a:r>
              <a:rPr lang="zh-CN" altLang="zh-CN" sz="2800" b="1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星期六</a:t>
            </a:r>
            <a:r>
              <a:rPr lang="en-US" altLang="zh-CN" sz="2800" b="1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”</a:t>
            </a:r>
            <a:r>
              <a:rPr lang="zh-CN" altLang="zh-CN" sz="2800" b="1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。</a:t>
            </a:r>
            <a:endParaRPr lang="zh-CN" altLang="zh-CN" sz="280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2800" b="1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       </a:t>
            </a:r>
            <a:r>
              <a:rPr lang="zh-CN" altLang="zh-CN" sz="2800" b="1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解</a:t>
            </a:r>
            <a:r>
              <a:rPr lang="en-US" altLang="zh-CN" sz="2800" b="1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 </a:t>
            </a:r>
            <a:r>
              <a:rPr lang="zh-CN" altLang="zh-CN" sz="2800" b="1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所画出的柱状图见图</a:t>
            </a:r>
            <a:r>
              <a:rPr lang="en-US" altLang="zh-CN" sz="2800" b="1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A.1</a:t>
            </a:r>
            <a:r>
              <a:rPr lang="zh-CN" altLang="zh-CN" sz="2800" b="1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2800" b="1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Matlab</a:t>
            </a:r>
            <a:r>
              <a:rPr lang="zh-CN" altLang="zh-CN" sz="2800" b="1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程序如下：</a:t>
            </a:r>
            <a:endParaRPr lang="zh-CN" altLang="zh-CN" sz="280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0654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0C5D82B3-28FC-4141-B8A2-C710819C9F53}"/>
              </a:ext>
            </a:extLst>
          </p:cNvPr>
          <p:cNvSpPr txBox="1"/>
          <p:nvPr/>
        </p:nvSpPr>
        <p:spPr>
          <a:xfrm>
            <a:off x="689066" y="890175"/>
            <a:ext cx="8128362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/>
              <a:t>clc, clear, c=zeros(1,7);</a:t>
            </a:r>
            <a:endParaRPr lang="zh-CN" altLang="zh-CN" sz="2800"/>
          </a:p>
          <a:p>
            <a:r>
              <a:rPr lang="en-US" altLang="zh-CN" sz="2800" b="1"/>
              <a:t>for y=1601:2000</a:t>
            </a:r>
            <a:endParaRPr lang="zh-CN" altLang="zh-CN" sz="2800"/>
          </a:p>
          <a:p>
            <a:r>
              <a:rPr lang="en-US" altLang="zh-CN" sz="2800" b="1"/>
              <a:t>    for m=1:12</a:t>
            </a:r>
            <a:endParaRPr lang="zh-CN" altLang="zh-CN" sz="2800"/>
          </a:p>
          <a:p>
            <a:r>
              <a:rPr lang="en-US" altLang="zh-CN" sz="2800" b="1"/>
              <a:t>        d=datetime(y,m,13);</a:t>
            </a:r>
            <a:endParaRPr lang="zh-CN" altLang="zh-CN" sz="2800"/>
          </a:p>
          <a:p>
            <a:r>
              <a:rPr lang="en-US" altLang="zh-CN" sz="2800" b="1"/>
              <a:t>        w=weekday(d);</a:t>
            </a:r>
            <a:endParaRPr lang="zh-CN" altLang="zh-CN" sz="2800"/>
          </a:p>
          <a:p>
            <a:r>
              <a:rPr lang="en-US" altLang="zh-CN" sz="2800" b="1"/>
              <a:t>        c(w)=c(w)+1;</a:t>
            </a:r>
            <a:endParaRPr lang="zh-CN" altLang="zh-CN" sz="2800"/>
          </a:p>
          <a:p>
            <a:r>
              <a:rPr lang="en-US" altLang="zh-CN" sz="2800" b="1"/>
              <a:t>    end</a:t>
            </a:r>
            <a:endParaRPr lang="zh-CN" altLang="zh-CN" sz="2800"/>
          </a:p>
          <a:p>
            <a:r>
              <a:rPr lang="en-US" altLang="zh-CN" sz="2800" b="1"/>
              <a:t>end</a:t>
            </a:r>
            <a:endParaRPr lang="zh-CN" altLang="zh-CN" sz="2800"/>
          </a:p>
          <a:p>
            <a:r>
              <a:rPr lang="en-US" altLang="zh-CN" sz="2800" b="1"/>
              <a:t>c, bar(c)  %</a:t>
            </a:r>
            <a:r>
              <a:rPr lang="zh-CN" altLang="zh-CN" sz="2800" b="1"/>
              <a:t>显示频数并画出频数的柱状图</a:t>
            </a:r>
            <a:endParaRPr lang="zh-CN" altLang="zh-CN" sz="2800"/>
          </a:p>
          <a:p>
            <a:r>
              <a:rPr lang="en-US" altLang="zh-CN" sz="2800" b="1"/>
              <a:t>axis([0 8 680 690])</a:t>
            </a:r>
            <a:endParaRPr lang="zh-CN" altLang="zh-CN" sz="2800"/>
          </a:p>
          <a:p>
            <a:r>
              <a:rPr lang="en-US" altLang="zh-CN" sz="2800" b="1"/>
              <a:t>line([0,8],[4800/7,4800/7],'linewidth',4,'color','k')</a:t>
            </a:r>
            <a:endParaRPr lang="zh-CN" altLang="zh-CN" sz="2800"/>
          </a:p>
          <a:p>
            <a:r>
              <a:rPr lang="en-US" altLang="zh-CN" sz="2800" b="1"/>
              <a:t>set(gca,'xticklabel',{'Su','M','Tu','W','Th','F','Sa'})</a:t>
            </a:r>
            <a:endParaRPr lang="zh-CN" altLang="zh-CN" sz="2800"/>
          </a:p>
        </p:txBody>
      </p:sp>
    </p:spTree>
    <p:extLst>
      <p:ext uri="{BB962C8B-B14F-4D97-AF65-F5344CB8AC3E}">
        <p14:creationId xmlns:p14="http://schemas.microsoft.com/office/powerpoint/2010/main" val="3304428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对象 2">
            <a:extLst>
              <a:ext uri="{FF2B5EF4-FFF2-40B4-BE49-F238E27FC236}">
                <a16:creationId xmlns:a16="http://schemas.microsoft.com/office/drawing/2014/main" id="{5E02F95A-7B2B-4995-83B7-8324D57AA42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02285600"/>
              </p:ext>
            </p:extLst>
          </p:nvPr>
        </p:nvGraphicFramePr>
        <p:xfrm>
          <a:off x="371475" y="701675"/>
          <a:ext cx="8083550" cy="5924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94480" imgH="5978787" progId="Word.Document.12">
                  <p:embed/>
                </p:oleObj>
              </mc:Choice>
              <mc:Fallback>
                <p:oleObj name="Document" r:id="rId2" imgW="8194480" imgH="5978787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71475" y="701675"/>
                        <a:ext cx="8083550" cy="5924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96215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55899832"/>
              </p:ext>
            </p:extLst>
          </p:nvPr>
        </p:nvGraphicFramePr>
        <p:xfrm>
          <a:off x="577056" y="1550625"/>
          <a:ext cx="7989887" cy="4559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220773" imgH="4686060" progId="Word.Document.12">
                  <p:embed/>
                </p:oleObj>
              </mc:Choice>
              <mc:Fallback>
                <p:oleObj name="Document" r:id="rId2" imgW="8220773" imgH="4686060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77056" y="1550625"/>
                        <a:ext cx="7989887" cy="4559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BE8F469D-FF6C-4B17-A1B0-D65CAE77C149}"/>
              </a:ext>
            </a:extLst>
          </p:cNvPr>
          <p:cNvSpPr txBox="1"/>
          <p:nvPr/>
        </p:nvSpPr>
        <p:spPr>
          <a:xfrm>
            <a:off x="380515" y="622011"/>
            <a:ext cx="85544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0293B8"/>
                </a:solidFill>
              </a:rPr>
              <a:t>A.6.9  </a:t>
            </a:r>
            <a:r>
              <a:rPr lang="zh-CN" altLang="en-US" sz="3600" b="1">
                <a:solidFill>
                  <a:srgbClr val="0293B8"/>
                </a:solidFill>
              </a:rPr>
              <a:t>视频文件</a:t>
            </a:r>
            <a:endParaRPr lang="zh-CN" altLang="en-US" sz="3600" b="1" dirty="0">
              <a:solidFill>
                <a:srgbClr val="0293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0029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49553381"/>
              </p:ext>
            </p:extLst>
          </p:nvPr>
        </p:nvGraphicFramePr>
        <p:xfrm>
          <a:off x="373335" y="705259"/>
          <a:ext cx="8083550" cy="3670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3713779" progId="Word.Document.12">
                  <p:embed/>
                </p:oleObj>
              </mc:Choice>
              <mc:Fallback>
                <p:oleObj name="Document" r:id="rId2" imgW="8153322" imgH="3713779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73335" y="705259"/>
                        <a:ext cx="8083550" cy="3670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文本框 2">
            <a:extLst>
              <a:ext uri="{FF2B5EF4-FFF2-40B4-BE49-F238E27FC236}">
                <a16:creationId xmlns:a16="http://schemas.microsoft.com/office/drawing/2014/main" id="{6B337BC1-0BA3-4A67-8C1D-2B07EF49949F}"/>
              </a:ext>
            </a:extLst>
          </p:cNvPr>
          <p:cNvSpPr txBox="1"/>
          <p:nvPr/>
        </p:nvSpPr>
        <p:spPr>
          <a:xfrm>
            <a:off x="843639" y="2037308"/>
            <a:ext cx="8300361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/>
              <a:t>clc,clear</a:t>
            </a:r>
            <a:endParaRPr lang="zh-CN" altLang="zh-CN" sz="2800"/>
          </a:p>
          <a:p>
            <a:r>
              <a:rPr lang="en-US" altLang="zh-CN" sz="2800" b="1"/>
              <a:t>ob=VideoReader('test.avi')     %</a:t>
            </a:r>
            <a:r>
              <a:rPr lang="zh-CN" altLang="zh-CN" sz="2800" b="1"/>
              <a:t>读取视频文件对象</a:t>
            </a:r>
            <a:endParaRPr lang="zh-CN" altLang="zh-CN" sz="2800"/>
          </a:p>
          <a:p>
            <a:r>
              <a:rPr lang="en-US" altLang="zh-CN" sz="2800" b="1"/>
              <a:t>n=ob.NumFrames;  %</a:t>
            </a:r>
            <a:r>
              <a:rPr lang="zh-CN" altLang="zh-CN" sz="2800" b="1"/>
              <a:t>获取视频的总帧数</a:t>
            </a:r>
            <a:endParaRPr lang="zh-CN" altLang="zh-CN" sz="2800"/>
          </a:p>
          <a:p>
            <a:r>
              <a:rPr lang="en-US" altLang="zh-CN" sz="2800" b="1"/>
              <a:t>for i=1:n</a:t>
            </a:r>
            <a:endParaRPr lang="zh-CN" altLang="zh-CN" sz="2800"/>
          </a:p>
          <a:p>
            <a:r>
              <a:rPr lang="en-US" altLang="zh-CN" sz="2800" b="1"/>
              <a:t>    a=read(ob,i); %</a:t>
            </a:r>
            <a:r>
              <a:rPr lang="zh-CN" altLang="zh-CN" sz="2800" b="1"/>
              <a:t>读取视频对象的第</a:t>
            </a:r>
            <a:r>
              <a:rPr lang="en-US" altLang="zh-CN" sz="2800" b="1"/>
              <a:t>i</a:t>
            </a:r>
            <a:r>
              <a:rPr lang="zh-CN" altLang="zh-CN" sz="2800" b="1"/>
              <a:t>帧</a:t>
            </a:r>
            <a:endParaRPr lang="zh-CN" altLang="zh-CN" sz="2800"/>
          </a:p>
          <a:p>
            <a:r>
              <a:rPr lang="en-US" altLang="zh-CN" sz="2800" b="1"/>
              <a:t>    imshow(a)  %</a:t>
            </a:r>
            <a:r>
              <a:rPr lang="zh-CN" altLang="zh-CN" sz="2800" b="1"/>
              <a:t>显示第</a:t>
            </a:r>
            <a:r>
              <a:rPr lang="en-US" altLang="zh-CN" sz="2800" b="1"/>
              <a:t>i</a:t>
            </a:r>
            <a:r>
              <a:rPr lang="zh-CN" altLang="zh-CN" sz="2800" b="1"/>
              <a:t>帧图像</a:t>
            </a:r>
            <a:endParaRPr lang="zh-CN" altLang="zh-CN" sz="2800"/>
          </a:p>
          <a:p>
            <a:r>
              <a:rPr lang="en-US" altLang="zh-CN" sz="2800" b="1"/>
              <a:t>    str=['pic\',int2str(i),'.jpg']; %</a:t>
            </a:r>
            <a:r>
              <a:rPr lang="zh-CN" altLang="zh-CN" sz="2800" b="1"/>
              <a:t>构造文件名的字符串，目录</a:t>
            </a:r>
            <a:r>
              <a:rPr lang="en-US" altLang="zh-CN" sz="2800" b="1"/>
              <a:t>pic</a:t>
            </a:r>
            <a:r>
              <a:rPr lang="zh-CN" altLang="zh-CN" sz="2800" b="1"/>
              <a:t>要提前建好</a:t>
            </a:r>
            <a:endParaRPr lang="zh-CN" altLang="zh-CN" sz="2800"/>
          </a:p>
          <a:p>
            <a:r>
              <a:rPr lang="en-US" altLang="zh-CN" sz="2800" b="1"/>
              <a:t>    imwrite(a,str); %</a:t>
            </a:r>
            <a:r>
              <a:rPr lang="zh-CN" altLang="zh-CN" sz="2800" b="1"/>
              <a:t>把第</a:t>
            </a:r>
            <a:r>
              <a:rPr lang="en-US" altLang="zh-CN" sz="2800" b="1"/>
              <a:t>i</a:t>
            </a:r>
            <a:r>
              <a:rPr lang="zh-CN" altLang="zh-CN" sz="2800" b="1"/>
              <a:t>帧保存到</a:t>
            </a:r>
            <a:r>
              <a:rPr lang="en-US" altLang="zh-CN" sz="2800" b="1"/>
              <a:t>jpg</a:t>
            </a:r>
            <a:r>
              <a:rPr lang="zh-CN" altLang="zh-CN" sz="2800" b="1"/>
              <a:t>文件</a:t>
            </a:r>
            <a:endParaRPr lang="zh-CN" altLang="zh-CN" sz="2800"/>
          </a:p>
          <a:p>
            <a:r>
              <a:rPr lang="en-US" altLang="zh-CN" sz="2800" b="1"/>
              <a:t>end</a:t>
            </a:r>
            <a:endParaRPr lang="zh-CN" altLang="zh-CN" sz="280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6775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94557173"/>
              </p:ext>
            </p:extLst>
          </p:nvPr>
        </p:nvGraphicFramePr>
        <p:xfrm>
          <a:off x="373471" y="536212"/>
          <a:ext cx="8083550" cy="6308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6369977" progId="Word.Document.12">
                  <p:embed/>
                </p:oleObj>
              </mc:Choice>
              <mc:Fallback>
                <p:oleObj name="Document" r:id="rId2" imgW="8153322" imgH="6369977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73471" y="536212"/>
                        <a:ext cx="8083550" cy="6308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03044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46236802"/>
              </p:ext>
            </p:extLst>
          </p:nvPr>
        </p:nvGraphicFramePr>
        <p:xfrm>
          <a:off x="477838" y="862013"/>
          <a:ext cx="8083550" cy="365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3705854" progId="Word.Document.12">
                  <p:embed/>
                </p:oleObj>
              </mc:Choice>
              <mc:Fallback>
                <p:oleObj name="Document" r:id="rId2" imgW="8153322" imgH="370585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77838" y="862013"/>
                        <a:ext cx="8083550" cy="3657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60086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3DF7DC0-9AEC-4FC3-AD92-1B7907AC0806}"/>
              </a:ext>
            </a:extLst>
          </p:cNvPr>
          <p:cNvSpPr txBox="1"/>
          <p:nvPr/>
        </p:nvSpPr>
        <p:spPr>
          <a:xfrm>
            <a:off x="384870" y="574120"/>
            <a:ext cx="631683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200" b="1">
                <a:solidFill>
                  <a:srgbClr val="319095"/>
                </a:solidFill>
              </a:rPr>
              <a:t>A.3 </a:t>
            </a:r>
            <a:r>
              <a:rPr lang="zh-CN" altLang="en-US" sz="4200" b="1">
                <a:solidFill>
                  <a:srgbClr val="319095"/>
                </a:solidFill>
              </a:rPr>
              <a:t>绘图命令</a:t>
            </a:r>
            <a:endParaRPr lang="zh-CN" altLang="en-US" sz="4200" b="1" dirty="0">
              <a:solidFill>
                <a:srgbClr val="319095"/>
              </a:solidFill>
            </a:endParaRPr>
          </a:p>
        </p:txBody>
      </p:sp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79055167"/>
              </p:ext>
            </p:extLst>
          </p:nvPr>
        </p:nvGraphicFramePr>
        <p:xfrm>
          <a:off x="380515" y="1803925"/>
          <a:ext cx="8083550" cy="487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4935255" progId="Word.Document.12">
                  <p:embed/>
                </p:oleObj>
              </mc:Choice>
              <mc:Fallback>
                <p:oleObj name="Document" r:id="rId2" imgW="8153322" imgH="49352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80515" y="1803925"/>
                        <a:ext cx="8083550" cy="4876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72A91438-A5FF-416E-A9CC-E926A3972AB5}"/>
              </a:ext>
            </a:extLst>
          </p:cNvPr>
          <p:cNvSpPr txBox="1"/>
          <p:nvPr/>
        </p:nvSpPr>
        <p:spPr>
          <a:xfrm>
            <a:off x="380515" y="1157594"/>
            <a:ext cx="6316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0293B8"/>
                </a:solidFill>
              </a:rPr>
              <a:t>A.3.1 </a:t>
            </a:r>
            <a:r>
              <a:rPr lang="zh-CN" altLang="en-US" sz="3600" b="1">
                <a:solidFill>
                  <a:srgbClr val="0293B8"/>
                </a:solidFill>
              </a:rPr>
              <a:t>二维绘图命令</a:t>
            </a:r>
            <a:endParaRPr lang="zh-CN" altLang="en-US" sz="3600" b="1" dirty="0">
              <a:solidFill>
                <a:srgbClr val="0293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9068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8668523"/>
              </p:ext>
            </p:extLst>
          </p:nvPr>
        </p:nvGraphicFramePr>
        <p:xfrm>
          <a:off x="530225" y="506412"/>
          <a:ext cx="8083550" cy="5845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94480" imgH="5898460" progId="Word.Document.12">
                  <p:embed/>
                </p:oleObj>
              </mc:Choice>
              <mc:Fallback>
                <p:oleObj name="Document" r:id="rId2" imgW="8194480" imgH="5898460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0225" y="506412"/>
                        <a:ext cx="8083550" cy="58451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02224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21770701"/>
              </p:ext>
            </p:extLst>
          </p:nvPr>
        </p:nvGraphicFramePr>
        <p:xfrm>
          <a:off x="477838" y="862013"/>
          <a:ext cx="8083550" cy="3670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3707295" progId="Word.Document.12">
                  <p:embed/>
                </p:oleObj>
              </mc:Choice>
              <mc:Fallback>
                <p:oleObj name="Document" r:id="rId2" imgW="8153322" imgH="370729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77838" y="862013"/>
                        <a:ext cx="8083550" cy="3670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88163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55234115"/>
              </p:ext>
            </p:extLst>
          </p:nvPr>
        </p:nvGraphicFramePr>
        <p:xfrm>
          <a:off x="477838" y="862013"/>
          <a:ext cx="8083550" cy="3670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3707295" progId="Word.Document.12">
                  <p:embed/>
                </p:oleObj>
              </mc:Choice>
              <mc:Fallback>
                <p:oleObj name="Document" r:id="rId2" imgW="8153322" imgH="370729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77838" y="862013"/>
                        <a:ext cx="8083550" cy="3670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76499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08810574"/>
              </p:ext>
            </p:extLst>
          </p:nvPr>
        </p:nvGraphicFramePr>
        <p:xfrm>
          <a:off x="477838" y="862013"/>
          <a:ext cx="8083550" cy="3670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3707295" progId="Word.Document.12">
                  <p:embed/>
                </p:oleObj>
              </mc:Choice>
              <mc:Fallback>
                <p:oleObj name="Document" r:id="rId2" imgW="8153322" imgH="370729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77838" y="862013"/>
                        <a:ext cx="8083550" cy="3670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77160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61368739"/>
              </p:ext>
            </p:extLst>
          </p:nvPr>
        </p:nvGraphicFramePr>
        <p:xfrm>
          <a:off x="477838" y="862013"/>
          <a:ext cx="8083550" cy="3776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3824724" progId="Word.Document.12">
                  <p:embed/>
                </p:oleObj>
              </mc:Choice>
              <mc:Fallback>
                <p:oleObj name="Document" r:id="rId2" imgW="8153322" imgH="382472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77838" y="862013"/>
                        <a:ext cx="8083550" cy="37766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1705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38269268"/>
              </p:ext>
            </p:extLst>
          </p:nvPr>
        </p:nvGraphicFramePr>
        <p:xfrm>
          <a:off x="477838" y="862013"/>
          <a:ext cx="8083550" cy="4398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4451131" progId="Word.Document.12">
                  <p:embed/>
                </p:oleObj>
              </mc:Choice>
              <mc:Fallback>
                <p:oleObj name="Document" r:id="rId2" imgW="8153322" imgH="4451131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77838" y="862013"/>
                        <a:ext cx="8083550" cy="43989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66081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层">
            <a:extLst>
              <a:ext uri="{FF2B5EF4-FFF2-40B4-BE49-F238E27FC236}">
                <a16:creationId xmlns:a16="http://schemas.microsoft.com/office/drawing/2014/main" id="{74BAD145-AB42-4135-BB73-9ABB57E581AC}"/>
              </a:ext>
            </a:extLst>
          </p:cNvPr>
          <p:cNvSpPr txBox="1"/>
          <p:nvPr/>
        </p:nvSpPr>
        <p:spPr bwMode="auto">
          <a:xfrm>
            <a:off x="3551037" y="3171111"/>
            <a:ext cx="6706442" cy="861750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4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MATLAB</a:t>
            </a:r>
            <a:r>
              <a:rPr lang="zh-CN" altLang="en-US" sz="4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入门</a:t>
            </a:r>
          </a:p>
        </p:txBody>
      </p:sp>
      <p:sp>
        <p:nvSpPr>
          <p:cNvPr id="10" name="标题层">
            <a:extLst>
              <a:ext uri="{FF2B5EF4-FFF2-40B4-BE49-F238E27FC236}">
                <a16:creationId xmlns:a16="http://schemas.microsoft.com/office/drawing/2014/main" id="{A017B4FF-92DC-44DD-8AFD-8DA6C8A674C5}"/>
              </a:ext>
            </a:extLst>
          </p:cNvPr>
          <p:cNvSpPr txBox="1"/>
          <p:nvPr/>
        </p:nvSpPr>
        <p:spPr bwMode="auto">
          <a:xfrm>
            <a:off x="3436737" y="3171111"/>
            <a:ext cx="1434038" cy="861750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4800" kern="0">
                <a:solidFill>
                  <a:schemeClr val="tx1">
                    <a:lumMod val="85000"/>
                    <a:lumOff val="15000"/>
                  </a:schemeClr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01</a:t>
            </a:r>
            <a:endParaRPr lang="zh-CN" altLang="en-US" sz="4800" kern="0" dirty="0">
              <a:solidFill>
                <a:schemeClr val="tx1">
                  <a:lumMod val="85000"/>
                  <a:lumOff val="15000"/>
                </a:schemeClr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312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04656031"/>
              </p:ext>
            </p:extLst>
          </p:nvPr>
        </p:nvGraphicFramePr>
        <p:xfrm>
          <a:off x="384175" y="1271588"/>
          <a:ext cx="8083550" cy="4891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4938497" progId="Word.Document.12">
                  <p:embed/>
                </p:oleObj>
              </mc:Choice>
              <mc:Fallback>
                <p:oleObj name="Document" r:id="rId2" imgW="8153322" imgH="4938497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84175" y="1271588"/>
                        <a:ext cx="8083550" cy="4891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72A91438-A5FF-416E-A9CC-E926A3972AB5}"/>
              </a:ext>
            </a:extLst>
          </p:cNvPr>
          <p:cNvSpPr txBox="1"/>
          <p:nvPr/>
        </p:nvSpPr>
        <p:spPr>
          <a:xfrm>
            <a:off x="380515" y="622011"/>
            <a:ext cx="85544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0293B8"/>
                </a:solidFill>
              </a:rPr>
              <a:t>A.3.2 </a:t>
            </a:r>
            <a:r>
              <a:rPr lang="zh-CN" altLang="zh-CN" sz="3600" b="1">
                <a:solidFill>
                  <a:srgbClr val="0293B8"/>
                </a:solidFill>
              </a:rPr>
              <a:t>显函数，符号函数或隐函数的绘图</a:t>
            </a:r>
            <a:endParaRPr lang="zh-CN" altLang="en-US" sz="3600" b="1" dirty="0">
              <a:solidFill>
                <a:srgbClr val="0293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8723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51162119"/>
              </p:ext>
            </p:extLst>
          </p:nvPr>
        </p:nvGraphicFramePr>
        <p:xfrm>
          <a:off x="333103" y="455817"/>
          <a:ext cx="8083550" cy="365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3710537" progId="Word.Document.12">
                  <p:embed/>
                </p:oleObj>
              </mc:Choice>
              <mc:Fallback>
                <p:oleObj name="Document" r:id="rId2" imgW="8153322" imgH="3710537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33103" y="455817"/>
                        <a:ext cx="8083550" cy="3657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文本框 4">
            <a:extLst>
              <a:ext uri="{FF2B5EF4-FFF2-40B4-BE49-F238E27FC236}">
                <a16:creationId xmlns:a16="http://schemas.microsoft.com/office/drawing/2014/main" id="{D901CE45-5C85-4BFE-9BCF-BFF22409357C}"/>
              </a:ext>
            </a:extLst>
          </p:cNvPr>
          <p:cNvSpPr txBox="1"/>
          <p:nvPr/>
        </p:nvSpPr>
        <p:spPr>
          <a:xfrm>
            <a:off x="727347" y="2493646"/>
            <a:ext cx="5636622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66700" algn="just"/>
            <a:r>
              <a:rPr lang="en-US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clc, clear, close all</a:t>
            </a:r>
            <a:endParaRPr lang="zh-CN" altLang="zh-CN" sz="2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fplot(@Afun1,[-3,3])</a:t>
            </a:r>
            <a:endParaRPr lang="zh-CN" altLang="zh-CN" sz="2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function y=Afun1(x);</a:t>
            </a:r>
            <a:endParaRPr lang="zh-CN" altLang="zh-CN" sz="2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y=(x+1).*(x&lt;1)+(1+1./x).*(x&gt;=1);</a:t>
            </a:r>
            <a:endParaRPr lang="zh-CN" altLang="zh-CN" sz="2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end</a:t>
            </a:r>
            <a:endParaRPr lang="zh-CN" altLang="zh-CN" sz="2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A34AACC-6981-4ABD-8CF1-C0760D4D92E5}"/>
              </a:ext>
            </a:extLst>
          </p:cNvPr>
          <p:cNvSpPr txBox="1"/>
          <p:nvPr/>
        </p:nvSpPr>
        <p:spPr>
          <a:xfrm>
            <a:off x="333103" y="4740415"/>
            <a:ext cx="862801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2800" b="1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注：新版</a:t>
            </a:r>
            <a:r>
              <a:rPr lang="en-US" altLang="zh-CN" sz="2800" b="1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Matlab</a:t>
            </a:r>
            <a:r>
              <a:rPr lang="zh-CN" altLang="zh-CN" sz="2800" b="1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中，函数和调用语句可以写在一个文件中。</a:t>
            </a:r>
            <a:endParaRPr lang="zh-CN" altLang="zh-CN" sz="280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0255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216FF8A6-7134-4471-AA00-DEF6853D6292}"/>
              </a:ext>
            </a:extLst>
          </p:cNvPr>
          <p:cNvSpPr txBox="1"/>
          <p:nvPr/>
        </p:nvSpPr>
        <p:spPr>
          <a:xfrm>
            <a:off x="871945" y="834663"/>
            <a:ext cx="7827917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2800" b="1"/>
              <a:t>（</a:t>
            </a:r>
            <a:r>
              <a:rPr lang="en-US" altLang="zh-CN" sz="2800" b="1"/>
              <a:t>2</a:t>
            </a:r>
            <a:r>
              <a:rPr lang="zh-CN" altLang="zh-CN" sz="2800" b="1"/>
              <a:t>）这里也可以使用匿名函数，编写程序如下：</a:t>
            </a:r>
            <a:endParaRPr lang="zh-CN" altLang="zh-CN" sz="2800"/>
          </a:p>
          <a:p>
            <a:r>
              <a:rPr lang="en-US" altLang="zh-CN" sz="2800" b="1"/>
              <a:t>Afun2=@(x) (x+1)*(x&lt;1)+(1+1/x)*(x&gt;=1);</a:t>
            </a:r>
            <a:endParaRPr lang="zh-CN" altLang="zh-CN" sz="2800"/>
          </a:p>
          <a:p>
            <a:r>
              <a:rPr lang="en-US" altLang="zh-CN" sz="2800" b="1"/>
              <a:t>fplot(Afun2,[-3,3])</a:t>
            </a:r>
            <a:endParaRPr lang="zh-CN" altLang="zh-CN" sz="2800"/>
          </a:p>
        </p:txBody>
      </p:sp>
    </p:spTree>
    <p:extLst>
      <p:ext uri="{BB962C8B-B14F-4D97-AF65-F5344CB8AC3E}">
        <p14:creationId xmlns:p14="http://schemas.microsoft.com/office/powerpoint/2010/main" val="3806007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73123657"/>
              </p:ext>
            </p:extLst>
          </p:nvPr>
        </p:nvGraphicFramePr>
        <p:xfrm>
          <a:off x="477838" y="862013"/>
          <a:ext cx="8083550" cy="365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3709096" progId="Word.Document.12">
                  <p:embed/>
                </p:oleObj>
              </mc:Choice>
              <mc:Fallback>
                <p:oleObj name="Document" r:id="rId2" imgW="8153322" imgH="3709096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77838" y="862013"/>
                        <a:ext cx="8083550" cy="3657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9BAC4658-AD14-4F02-8F68-38F7095C227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36106526"/>
              </p:ext>
            </p:extLst>
          </p:nvPr>
        </p:nvGraphicFramePr>
        <p:xfrm>
          <a:off x="477838" y="2467791"/>
          <a:ext cx="8083550" cy="3671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8153322" imgH="3710537" progId="Word.Document.12">
                  <p:embed/>
                </p:oleObj>
              </mc:Choice>
              <mc:Fallback>
                <p:oleObj name="Document" r:id="rId4" imgW="8153322" imgH="3710537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77838" y="2467791"/>
                        <a:ext cx="8083550" cy="36718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76160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9882185"/>
              </p:ext>
            </p:extLst>
          </p:nvPr>
        </p:nvGraphicFramePr>
        <p:xfrm>
          <a:off x="384175" y="1271588"/>
          <a:ext cx="8083550" cy="4891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4941739" progId="Word.Document.12">
                  <p:embed/>
                </p:oleObj>
              </mc:Choice>
              <mc:Fallback>
                <p:oleObj name="Document" r:id="rId2" imgW="8153322" imgH="4941739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84175" y="1271588"/>
                        <a:ext cx="8083550" cy="4891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72A91438-A5FF-416E-A9CC-E926A3972AB5}"/>
              </a:ext>
            </a:extLst>
          </p:cNvPr>
          <p:cNvSpPr txBox="1"/>
          <p:nvPr/>
        </p:nvSpPr>
        <p:spPr>
          <a:xfrm>
            <a:off x="380515" y="622011"/>
            <a:ext cx="85544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0293B8"/>
                </a:solidFill>
              </a:rPr>
              <a:t>A.3.3  </a:t>
            </a:r>
            <a:r>
              <a:rPr lang="zh-CN" altLang="zh-CN" sz="3600" b="1">
                <a:solidFill>
                  <a:srgbClr val="0293B8"/>
                </a:solidFill>
              </a:rPr>
              <a:t>三维图形</a:t>
            </a:r>
            <a:endParaRPr lang="zh-CN" altLang="en-US" sz="3600" b="1" dirty="0">
              <a:solidFill>
                <a:srgbClr val="0293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4411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94984020"/>
              </p:ext>
            </p:extLst>
          </p:nvPr>
        </p:nvGraphicFramePr>
        <p:xfrm>
          <a:off x="477838" y="862013"/>
          <a:ext cx="8083550" cy="3670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3707295" progId="Word.Document.12">
                  <p:embed/>
                </p:oleObj>
              </mc:Choice>
              <mc:Fallback>
                <p:oleObj name="Document" r:id="rId2" imgW="8153322" imgH="370729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77838" y="862013"/>
                        <a:ext cx="8083550" cy="3670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35535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38942530"/>
              </p:ext>
            </p:extLst>
          </p:nvPr>
        </p:nvGraphicFramePr>
        <p:xfrm>
          <a:off x="477838" y="862013"/>
          <a:ext cx="8083550" cy="365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3709096" progId="Word.Document.12">
                  <p:embed/>
                </p:oleObj>
              </mc:Choice>
              <mc:Fallback>
                <p:oleObj name="Document" r:id="rId2" imgW="8153322" imgH="3709096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77838" y="862013"/>
                        <a:ext cx="8083550" cy="3657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文本框 4">
            <a:extLst>
              <a:ext uri="{FF2B5EF4-FFF2-40B4-BE49-F238E27FC236}">
                <a16:creationId xmlns:a16="http://schemas.microsoft.com/office/drawing/2014/main" id="{5658453A-0BF2-4589-B463-35F7F03E2D3E}"/>
              </a:ext>
            </a:extLst>
          </p:cNvPr>
          <p:cNvSpPr txBox="1"/>
          <p:nvPr/>
        </p:nvSpPr>
        <p:spPr>
          <a:xfrm>
            <a:off x="871946" y="2228671"/>
            <a:ext cx="8083550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6700" algn="just"/>
            <a:r>
              <a:rPr lang="en-US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t=0:pi/50:10*pi;</a:t>
            </a:r>
            <a:endParaRPr lang="zh-CN" altLang="zh-CN" sz="2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 algn="just"/>
            <a:r>
              <a:rPr lang="en-US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subplot(121), plot3(sin(t),cos(t),t)</a:t>
            </a:r>
            <a:endParaRPr lang="en-US" altLang="zh-CN" sz="2800" kern="10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 algn="just"/>
            <a:r>
              <a:rPr lang="en-US" altLang="zh-CN" sz="2800" b="1" kern="100">
                <a:latin typeface="Times New Roman" panose="02020603050405020304" pitchFamily="18" charset="0"/>
                <a:ea typeface="华文楷体" panose="02010600040101010101" pitchFamily="2" charset="-122"/>
              </a:rPr>
              <a:t>subplot(122),</a:t>
            </a:r>
          </a:p>
          <a:p>
            <a:pPr indent="266700" algn="just"/>
            <a:r>
              <a:rPr lang="en-US" altLang="zh-CN" sz="2800" b="1" kern="100">
                <a:latin typeface="Times New Roman" panose="02020603050405020304" pitchFamily="18" charset="0"/>
                <a:ea typeface="华文楷体" panose="02010600040101010101" pitchFamily="2" charset="-122"/>
              </a:rPr>
              <a:t>fplot3(@(</a:t>
            </a:r>
            <a:r>
              <a:rPr lang="en-US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t)sin(t),@(t)cos(t),@(t)t,[0,10*pi])</a:t>
            </a:r>
            <a:endParaRPr lang="zh-CN" altLang="zh-CN" sz="2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49753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7403786"/>
              </p:ext>
            </p:extLst>
          </p:nvPr>
        </p:nvGraphicFramePr>
        <p:xfrm>
          <a:off x="477838" y="862013"/>
          <a:ext cx="8083550" cy="365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3707295" progId="Word.Document.12">
                  <p:embed/>
                </p:oleObj>
              </mc:Choice>
              <mc:Fallback>
                <p:oleObj name="Document" r:id="rId2" imgW="8153322" imgH="370729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77838" y="862013"/>
                        <a:ext cx="8083550" cy="3657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04972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47128356"/>
              </p:ext>
            </p:extLst>
          </p:nvPr>
        </p:nvGraphicFramePr>
        <p:xfrm>
          <a:off x="477838" y="862013"/>
          <a:ext cx="8083550" cy="365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3710537" progId="Word.Document.12">
                  <p:embed/>
                </p:oleObj>
              </mc:Choice>
              <mc:Fallback>
                <p:oleObj name="Document" r:id="rId2" imgW="8153322" imgH="3710537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77838" y="862013"/>
                        <a:ext cx="8083550" cy="3657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文本框 4">
            <a:extLst>
              <a:ext uri="{FF2B5EF4-FFF2-40B4-BE49-F238E27FC236}">
                <a16:creationId xmlns:a16="http://schemas.microsoft.com/office/drawing/2014/main" id="{5658453A-0BF2-4589-B463-35F7F03E2D3E}"/>
              </a:ext>
            </a:extLst>
          </p:cNvPr>
          <p:cNvSpPr txBox="1"/>
          <p:nvPr/>
        </p:nvSpPr>
        <p:spPr>
          <a:xfrm>
            <a:off x="885009" y="2947128"/>
            <a:ext cx="8083550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/>
              <a:t>clc, clear, close all</a:t>
            </a:r>
            <a:endParaRPr lang="zh-CN" altLang="zh-CN" sz="2800"/>
          </a:p>
          <a:p>
            <a:r>
              <a:rPr lang="en-US" altLang="zh-CN" sz="2800" b="1"/>
              <a:t>x=-5:0.2:5; [x,y]=meshgrid(x); %</a:t>
            </a:r>
            <a:r>
              <a:rPr lang="zh-CN" altLang="zh-CN" sz="2800" b="1"/>
              <a:t>生成网格数据</a:t>
            </a:r>
            <a:endParaRPr lang="zh-CN" altLang="zh-CN" sz="2800"/>
          </a:p>
          <a:p>
            <a:r>
              <a:rPr lang="en-US" altLang="zh-CN" sz="2800" b="1"/>
              <a:t>z=(sin(x.*y)+eps)./(x.*y+eps); %</a:t>
            </a:r>
            <a:r>
              <a:rPr lang="zh-CN" altLang="zh-CN" sz="2800" b="1"/>
              <a:t>为避免</a:t>
            </a:r>
            <a:r>
              <a:rPr lang="en-US" altLang="zh-CN" sz="2800" b="1"/>
              <a:t>0/0,</a:t>
            </a:r>
            <a:r>
              <a:rPr lang="zh-CN" altLang="zh-CN" sz="2800" b="1"/>
              <a:t>分子分母都加</a:t>
            </a:r>
            <a:r>
              <a:rPr lang="en-US" altLang="zh-CN" sz="2800" b="1"/>
              <a:t>eps</a:t>
            </a:r>
            <a:endParaRPr lang="zh-CN" altLang="zh-CN" sz="2800"/>
          </a:p>
          <a:p>
            <a:r>
              <a:rPr lang="en-US" altLang="zh-CN" sz="2800" b="1"/>
              <a:t>subplot(121), mesh(x,y,z)</a:t>
            </a:r>
            <a:endParaRPr lang="zh-CN" altLang="zh-CN" sz="2800"/>
          </a:p>
          <a:p>
            <a:r>
              <a:rPr lang="en-US" altLang="zh-CN" sz="2800" b="1"/>
              <a:t>subplot(122), fmesh(@(x,y)sin(x.*y)./(x.*y))</a:t>
            </a:r>
            <a:endParaRPr lang="zh-CN" altLang="zh-CN" sz="2800"/>
          </a:p>
        </p:txBody>
      </p:sp>
    </p:spTree>
    <p:extLst>
      <p:ext uri="{BB962C8B-B14F-4D97-AF65-F5344CB8AC3E}">
        <p14:creationId xmlns:p14="http://schemas.microsoft.com/office/powerpoint/2010/main" val="3762826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2356453"/>
              </p:ext>
            </p:extLst>
          </p:nvPr>
        </p:nvGraphicFramePr>
        <p:xfrm>
          <a:off x="477838" y="862013"/>
          <a:ext cx="8083550" cy="365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3709096" progId="Word.Document.12">
                  <p:embed/>
                </p:oleObj>
              </mc:Choice>
              <mc:Fallback>
                <p:oleObj name="Document" r:id="rId2" imgW="8153322" imgH="3709096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77838" y="862013"/>
                        <a:ext cx="8083550" cy="3657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19698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3DF7DC0-9AEC-4FC3-AD92-1B7907AC0806}"/>
              </a:ext>
            </a:extLst>
          </p:cNvPr>
          <p:cNvSpPr txBox="1"/>
          <p:nvPr/>
        </p:nvSpPr>
        <p:spPr>
          <a:xfrm>
            <a:off x="384870" y="574120"/>
            <a:ext cx="631683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200" b="1" dirty="0">
                <a:solidFill>
                  <a:srgbClr val="319095"/>
                </a:solidFill>
              </a:rPr>
              <a:t>A.1MATLAB</a:t>
            </a:r>
            <a:r>
              <a:rPr lang="zh-CN" altLang="en-US" sz="4200" b="1" dirty="0">
                <a:solidFill>
                  <a:srgbClr val="319095"/>
                </a:solidFill>
              </a:rPr>
              <a:t>的帮助</a:t>
            </a:r>
          </a:p>
        </p:txBody>
      </p:sp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22309319"/>
              </p:ext>
            </p:extLst>
          </p:nvPr>
        </p:nvGraphicFramePr>
        <p:xfrm>
          <a:off x="530225" y="1307540"/>
          <a:ext cx="8083550" cy="1616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1643644" progId="Word.Document.12">
                  <p:embed/>
                </p:oleObj>
              </mc:Choice>
              <mc:Fallback>
                <p:oleObj name="Document" r:id="rId2" imgW="8153322" imgH="1643644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0225" y="1307540"/>
                        <a:ext cx="8083550" cy="1616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D1171C8D-6327-4622-A38D-DA77EB5ED0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57205379"/>
              </p:ext>
            </p:extLst>
          </p:nvPr>
        </p:nvGraphicFramePr>
        <p:xfrm>
          <a:off x="622300" y="2928938"/>
          <a:ext cx="8164513" cy="3286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8415877" imgH="3376365" progId="Word.Document.12">
                  <p:embed/>
                </p:oleObj>
              </mc:Choice>
              <mc:Fallback>
                <p:oleObj name="Document" r:id="rId4" imgW="8415877" imgH="337636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22300" y="2928938"/>
                        <a:ext cx="8164513" cy="3286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04686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05021797"/>
              </p:ext>
            </p:extLst>
          </p:nvPr>
        </p:nvGraphicFramePr>
        <p:xfrm>
          <a:off x="477838" y="862013"/>
          <a:ext cx="8083550" cy="365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3712338" progId="Word.Document.12">
                  <p:embed/>
                </p:oleObj>
              </mc:Choice>
              <mc:Fallback>
                <p:oleObj name="Document" r:id="rId2" imgW="8153322" imgH="3712338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77838" y="862013"/>
                        <a:ext cx="8083550" cy="3657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文本框 4">
            <a:extLst>
              <a:ext uri="{FF2B5EF4-FFF2-40B4-BE49-F238E27FC236}">
                <a16:creationId xmlns:a16="http://schemas.microsoft.com/office/drawing/2014/main" id="{5658453A-0BF2-4589-B463-35F7F03E2D3E}"/>
              </a:ext>
            </a:extLst>
          </p:cNvPr>
          <p:cNvSpPr txBox="1"/>
          <p:nvPr/>
        </p:nvSpPr>
        <p:spPr>
          <a:xfrm>
            <a:off x="885009" y="2947128"/>
            <a:ext cx="8083550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/>
              <a:t>clc, clear, close all</a:t>
            </a:r>
            <a:endParaRPr lang="zh-CN" altLang="zh-CN" sz="2800"/>
          </a:p>
          <a:p>
            <a:r>
              <a:rPr lang="en-US" altLang="zh-CN" sz="2800" b="1"/>
              <a:t>x=-5:0.2:5; [x,y]=meshgrid(x);</a:t>
            </a:r>
            <a:endParaRPr lang="zh-CN" altLang="zh-CN" sz="2800"/>
          </a:p>
          <a:p>
            <a:r>
              <a:rPr lang="en-US" altLang="zh-CN" sz="2800" b="1"/>
              <a:t>z=(sin(x.*y)+eps)./(x.*y+eps); </a:t>
            </a:r>
            <a:endParaRPr lang="zh-CN" altLang="zh-CN" sz="2800"/>
          </a:p>
          <a:p>
            <a:r>
              <a:rPr lang="en-US" altLang="zh-CN" sz="2800" b="1"/>
              <a:t>subplot(121), surf(x,y,z)</a:t>
            </a:r>
            <a:endParaRPr lang="zh-CN" altLang="zh-CN" sz="2800"/>
          </a:p>
          <a:p>
            <a:r>
              <a:rPr lang="en-US" altLang="zh-CN" sz="2800" b="1"/>
              <a:t>subplot(122), fsurf(@(x,y)sin(x.*y)./(x.*y))</a:t>
            </a:r>
            <a:endParaRPr lang="zh-CN" altLang="zh-CN" sz="2800"/>
          </a:p>
        </p:txBody>
      </p:sp>
    </p:spTree>
    <p:extLst>
      <p:ext uri="{BB962C8B-B14F-4D97-AF65-F5344CB8AC3E}">
        <p14:creationId xmlns:p14="http://schemas.microsoft.com/office/powerpoint/2010/main" val="4071320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28105794"/>
              </p:ext>
            </p:extLst>
          </p:nvPr>
        </p:nvGraphicFramePr>
        <p:xfrm>
          <a:off x="530225" y="574630"/>
          <a:ext cx="8153322" cy="61743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6174382" progId="Word.Document.12">
                  <p:embed/>
                </p:oleObj>
              </mc:Choice>
              <mc:Fallback>
                <p:oleObj name="Document" r:id="rId2" imgW="8153322" imgH="6174382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0225" y="574630"/>
                        <a:ext cx="8153322" cy="61743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25134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0C5D82B3-28FC-4141-B8A2-C710819C9F53}"/>
              </a:ext>
            </a:extLst>
          </p:cNvPr>
          <p:cNvSpPr txBox="1"/>
          <p:nvPr/>
        </p:nvSpPr>
        <p:spPr>
          <a:xfrm>
            <a:off x="689066" y="890175"/>
            <a:ext cx="8128362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画图的</a:t>
            </a:r>
            <a:r>
              <a:rPr lang="en-US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Matlab</a:t>
            </a:r>
            <a:r>
              <a:rPr lang="zh-CN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程序如下：</a:t>
            </a:r>
            <a:endParaRPr lang="zh-CN" altLang="zh-CN" sz="2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57175" algn="just"/>
            <a:r>
              <a:rPr lang="en-US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clc, clear, close all</a:t>
            </a:r>
            <a:endParaRPr lang="zh-CN" altLang="zh-CN" sz="2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57175" algn="just"/>
            <a:r>
              <a:rPr lang="en-US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f = @(x,y,z)x.^2+(sqrt(y.^2+z.^2)-5).^2-16</a:t>
            </a:r>
            <a:endParaRPr lang="zh-CN" altLang="zh-CN" sz="2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57175" algn="just"/>
            <a:r>
              <a:rPr lang="en-US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subplot(121), fimplicit3(f,[-4,4,-9,9,-9,9])</a:t>
            </a:r>
            <a:endParaRPr lang="zh-CN" altLang="zh-CN" sz="2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57175" algn="just"/>
            <a:r>
              <a:rPr lang="en-US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x=@(u,v) 4*cos(u);</a:t>
            </a:r>
            <a:endParaRPr lang="zh-CN" altLang="zh-CN" sz="2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57175" algn="just"/>
            <a:r>
              <a:rPr lang="en-US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y=@(u,v) (5+4*sin(u)).*cos(v);</a:t>
            </a:r>
            <a:endParaRPr lang="zh-CN" altLang="zh-CN" sz="2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57175" algn="just"/>
            <a:r>
              <a:rPr lang="en-US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z=@(u,v) (5+4*sin(u)).*sin(v);</a:t>
            </a:r>
            <a:endParaRPr lang="zh-CN" altLang="zh-CN" sz="2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57175" algn="just"/>
            <a:r>
              <a:rPr lang="en-US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subplot(122), fsurf(x,y,z)</a:t>
            </a:r>
            <a:endParaRPr lang="zh-CN" altLang="zh-CN" sz="2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37635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29919947"/>
              </p:ext>
            </p:extLst>
          </p:nvPr>
        </p:nvGraphicFramePr>
        <p:xfrm>
          <a:off x="477838" y="862013"/>
          <a:ext cx="8083550" cy="365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3707295" progId="Word.Document.12">
                  <p:embed/>
                </p:oleObj>
              </mc:Choice>
              <mc:Fallback>
                <p:oleObj name="Document" r:id="rId2" imgW="8153322" imgH="370729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77838" y="862013"/>
                        <a:ext cx="8083550" cy="3657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12523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20694734"/>
              </p:ext>
            </p:extLst>
          </p:nvPr>
        </p:nvGraphicFramePr>
        <p:xfrm>
          <a:off x="477838" y="862013"/>
          <a:ext cx="8083550" cy="365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3786541" progId="Word.Document.12">
                  <p:embed/>
                </p:oleObj>
              </mc:Choice>
              <mc:Fallback>
                <p:oleObj name="Document" r:id="rId2" imgW="8153322" imgH="3786541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77838" y="862013"/>
                        <a:ext cx="8083550" cy="3657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56512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0C5D82B3-28FC-4141-B8A2-C710819C9F53}"/>
              </a:ext>
            </a:extLst>
          </p:cNvPr>
          <p:cNvSpPr txBox="1"/>
          <p:nvPr/>
        </p:nvSpPr>
        <p:spPr>
          <a:xfrm>
            <a:off x="689066" y="890175"/>
            <a:ext cx="8128362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/>
              <a:t>f = @(x,y,z) x.^2/4+y.^2/10-z.^2/8-1;</a:t>
            </a:r>
            <a:endParaRPr lang="zh-CN" altLang="zh-CN" sz="2800"/>
          </a:p>
          <a:p>
            <a:r>
              <a:rPr lang="en-US" altLang="zh-CN" sz="2800" b="1"/>
              <a:t>subplot(121), fimplicit3(f,[-20,20,-20,20,-15,15])</a:t>
            </a:r>
            <a:endParaRPr lang="zh-CN" altLang="zh-CN" sz="2800"/>
          </a:p>
          <a:p>
            <a:r>
              <a:rPr lang="en-US" altLang="zh-CN" sz="2800" b="1"/>
              <a:t>x=@(u,v)2*cosh(v).*cos(u);</a:t>
            </a:r>
            <a:endParaRPr lang="zh-CN" altLang="zh-CN" sz="2800"/>
          </a:p>
          <a:p>
            <a:r>
              <a:rPr lang="en-US" altLang="zh-CN" sz="2800" b="1"/>
              <a:t>y=@(u,v)sqrt(10)*cosh(v).*sin(u);</a:t>
            </a:r>
            <a:endParaRPr lang="zh-CN" altLang="zh-CN" sz="2800"/>
          </a:p>
          <a:p>
            <a:r>
              <a:rPr lang="en-US" altLang="zh-CN" sz="2800" b="1"/>
              <a:t>z=@(u,v)2*sqrt(2)*sinh(v);</a:t>
            </a:r>
            <a:endParaRPr lang="zh-CN" altLang="zh-CN" sz="2800"/>
          </a:p>
          <a:p>
            <a:r>
              <a:rPr lang="en-US" altLang="zh-CN" sz="2800" b="1"/>
              <a:t>subplot(122), fmesh(x,y,z,[0,2*pi,-pi,pi])</a:t>
            </a:r>
            <a:endParaRPr lang="zh-CN" altLang="zh-CN" sz="2800"/>
          </a:p>
        </p:txBody>
      </p:sp>
    </p:spTree>
    <p:extLst>
      <p:ext uri="{BB962C8B-B14F-4D97-AF65-F5344CB8AC3E}">
        <p14:creationId xmlns:p14="http://schemas.microsoft.com/office/powerpoint/2010/main" val="26292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31970354"/>
              </p:ext>
            </p:extLst>
          </p:nvPr>
        </p:nvGraphicFramePr>
        <p:xfrm>
          <a:off x="477838" y="862013"/>
          <a:ext cx="8083550" cy="3749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3788342" progId="Word.Document.12">
                  <p:embed/>
                </p:oleObj>
              </mc:Choice>
              <mc:Fallback>
                <p:oleObj name="Document" r:id="rId2" imgW="8153322" imgH="3788342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77838" y="862013"/>
                        <a:ext cx="8083550" cy="3749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文本框 4">
            <a:extLst>
              <a:ext uri="{FF2B5EF4-FFF2-40B4-BE49-F238E27FC236}">
                <a16:creationId xmlns:a16="http://schemas.microsoft.com/office/drawing/2014/main" id="{5834A09E-7334-4132-99CE-DE62C09E7FF2}"/>
              </a:ext>
            </a:extLst>
          </p:cNvPr>
          <p:cNvSpPr txBox="1"/>
          <p:nvPr/>
        </p:nvSpPr>
        <p:spPr>
          <a:xfrm>
            <a:off x="732230" y="1996241"/>
            <a:ext cx="563662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711835" algn="just"/>
            <a:r>
              <a:rPr lang="en-US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f=@(x,y,z) x.^2/9-y.^2/4-z.^2-1;</a:t>
            </a:r>
            <a:endParaRPr lang="zh-CN" altLang="zh-CN" sz="2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711835" algn="just"/>
            <a:r>
              <a:rPr lang="en-US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fimplicit3(f)</a:t>
            </a:r>
            <a:endParaRPr lang="zh-CN" altLang="zh-CN" sz="2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91991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44301302"/>
              </p:ext>
            </p:extLst>
          </p:nvPr>
        </p:nvGraphicFramePr>
        <p:xfrm>
          <a:off x="477838" y="862013"/>
          <a:ext cx="8083550" cy="3749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3790143" progId="Word.Document.12">
                  <p:embed/>
                </p:oleObj>
              </mc:Choice>
              <mc:Fallback>
                <p:oleObj name="Document" r:id="rId2" imgW="8153322" imgH="3790143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77838" y="862013"/>
                        <a:ext cx="8083550" cy="3749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文本框 4">
            <a:extLst>
              <a:ext uri="{FF2B5EF4-FFF2-40B4-BE49-F238E27FC236}">
                <a16:creationId xmlns:a16="http://schemas.microsoft.com/office/drawing/2014/main" id="{5834A09E-7334-4132-99CE-DE62C09E7FF2}"/>
              </a:ext>
            </a:extLst>
          </p:cNvPr>
          <p:cNvSpPr txBox="1"/>
          <p:nvPr/>
        </p:nvSpPr>
        <p:spPr>
          <a:xfrm>
            <a:off x="1333121" y="1643543"/>
            <a:ext cx="56366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/>
              <a:t>fsurf(@(y,z)y.^2)</a:t>
            </a:r>
            <a:endParaRPr lang="zh-CN" altLang="zh-CN" sz="2800"/>
          </a:p>
        </p:txBody>
      </p:sp>
    </p:spTree>
    <p:extLst>
      <p:ext uri="{BB962C8B-B14F-4D97-AF65-F5344CB8AC3E}">
        <p14:creationId xmlns:p14="http://schemas.microsoft.com/office/powerpoint/2010/main" val="1527257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68186311"/>
              </p:ext>
            </p:extLst>
          </p:nvPr>
        </p:nvGraphicFramePr>
        <p:xfrm>
          <a:off x="315157" y="535421"/>
          <a:ext cx="8083550" cy="3749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3790143" progId="Word.Document.12">
                  <p:embed/>
                </p:oleObj>
              </mc:Choice>
              <mc:Fallback>
                <p:oleObj name="Document" r:id="rId2" imgW="8153322" imgH="3790143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15157" y="535421"/>
                        <a:ext cx="8083550" cy="3749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文本框 4">
            <a:extLst>
              <a:ext uri="{FF2B5EF4-FFF2-40B4-BE49-F238E27FC236}">
                <a16:creationId xmlns:a16="http://schemas.microsoft.com/office/drawing/2014/main" id="{5834A09E-7334-4132-99CE-DE62C09E7FF2}"/>
              </a:ext>
            </a:extLst>
          </p:cNvPr>
          <p:cNvSpPr txBox="1"/>
          <p:nvPr/>
        </p:nvSpPr>
        <p:spPr>
          <a:xfrm>
            <a:off x="745293" y="3834188"/>
            <a:ext cx="8398707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/>
              <a:t>subplot(121)</a:t>
            </a:r>
            <a:endParaRPr lang="zh-CN" altLang="zh-CN" sz="2800"/>
          </a:p>
          <a:p>
            <a:r>
              <a:rPr lang="en-US" altLang="zh-CN" sz="2800" b="1"/>
              <a:t>fimplicit3(@(x,y,z)x.^2/9+y.^2/4-z.^2,[-6,6,-4,4,-2,2])</a:t>
            </a:r>
            <a:endParaRPr lang="zh-CN" altLang="zh-CN" sz="2800"/>
          </a:p>
          <a:p>
            <a:r>
              <a:rPr lang="en-US" altLang="zh-CN" sz="2800" b="1"/>
              <a:t>subplot(122), x=@(s,t) 3*tan(s).*cos(t);</a:t>
            </a:r>
            <a:endParaRPr lang="zh-CN" altLang="zh-CN" sz="2800"/>
          </a:p>
          <a:p>
            <a:r>
              <a:rPr lang="en-US" altLang="zh-CN" sz="2800" b="1"/>
              <a:t>y=@(s,t) 2*tan(s).*sin(t); z=@(s,t) tan(s);</a:t>
            </a:r>
            <a:endParaRPr lang="zh-CN" altLang="zh-CN" sz="2800"/>
          </a:p>
          <a:p>
            <a:r>
              <a:rPr lang="en-US" altLang="zh-CN" sz="2800" b="1"/>
              <a:t>fsurf(x,y,z,[-1,1,0,2*pi])</a:t>
            </a:r>
            <a:endParaRPr lang="zh-CN" altLang="zh-CN" sz="2800"/>
          </a:p>
        </p:txBody>
      </p:sp>
    </p:spTree>
    <p:extLst>
      <p:ext uri="{BB962C8B-B14F-4D97-AF65-F5344CB8AC3E}">
        <p14:creationId xmlns:p14="http://schemas.microsoft.com/office/powerpoint/2010/main" val="1820636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41188957"/>
              </p:ext>
            </p:extLst>
          </p:nvPr>
        </p:nvGraphicFramePr>
        <p:xfrm>
          <a:off x="184528" y="561566"/>
          <a:ext cx="8083550" cy="3749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3791584" progId="Word.Document.12">
                  <p:embed/>
                </p:oleObj>
              </mc:Choice>
              <mc:Fallback>
                <p:oleObj name="Document" r:id="rId2" imgW="8153322" imgH="379158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84528" y="561566"/>
                        <a:ext cx="8083550" cy="3749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文本框 4">
            <a:extLst>
              <a:ext uri="{FF2B5EF4-FFF2-40B4-BE49-F238E27FC236}">
                <a16:creationId xmlns:a16="http://schemas.microsoft.com/office/drawing/2014/main" id="{5834A09E-7334-4132-99CE-DE62C09E7FF2}"/>
              </a:ext>
            </a:extLst>
          </p:cNvPr>
          <p:cNvSpPr txBox="1"/>
          <p:nvPr/>
        </p:nvSpPr>
        <p:spPr>
          <a:xfrm>
            <a:off x="372646" y="2188268"/>
            <a:ext cx="839870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/>
              <a:t>subplot(121), fimplicit3(@(x,y,z)x.^2/9+y.^2/4+z.^2/6-1)</a:t>
            </a:r>
            <a:endParaRPr lang="zh-CN" altLang="zh-CN" sz="2800"/>
          </a:p>
          <a:p>
            <a:r>
              <a:rPr lang="en-US" altLang="zh-CN" sz="2800" b="1"/>
              <a:t>subplot(122), ellipsoid(0,0,0,3,2,sqrt(6))</a:t>
            </a:r>
            <a:endParaRPr lang="zh-CN" altLang="zh-CN" sz="2800"/>
          </a:p>
        </p:txBody>
      </p:sp>
    </p:spTree>
    <p:extLst>
      <p:ext uri="{BB962C8B-B14F-4D97-AF65-F5344CB8AC3E}">
        <p14:creationId xmlns:p14="http://schemas.microsoft.com/office/powerpoint/2010/main" val="802879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15456011"/>
              </p:ext>
            </p:extLst>
          </p:nvPr>
        </p:nvGraphicFramePr>
        <p:xfrm>
          <a:off x="482600" y="863600"/>
          <a:ext cx="8166100" cy="3695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3702612" progId="Word.Document.12">
                  <p:embed/>
                </p:oleObj>
              </mc:Choice>
              <mc:Fallback>
                <p:oleObj name="Document" r:id="rId2" imgW="8153322" imgH="3702612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82600" y="863600"/>
                        <a:ext cx="8166100" cy="3695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ED66568B-FE4E-4275-8AC7-7C7661296A1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69583814"/>
              </p:ext>
            </p:extLst>
          </p:nvPr>
        </p:nvGraphicFramePr>
        <p:xfrm>
          <a:off x="490538" y="3856038"/>
          <a:ext cx="8083550" cy="365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8153322" imgH="3704053" progId="Word.Document.12">
                  <p:embed/>
                </p:oleObj>
              </mc:Choice>
              <mc:Fallback>
                <p:oleObj name="Document" r:id="rId4" imgW="8153322" imgH="3704053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90538" y="3856038"/>
                        <a:ext cx="8083550" cy="3657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20962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42301494"/>
              </p:ext>
            </p:extLst>
          </p:nvPr>
        </p:nvGraphicFramePr>
        <p:xfrm>
          <a:off x="477838" y="862013"/>
          <a:ext cx="8083550" cy="3749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3791584" progId="Word.Document.12">
                  <p:embed/>
                </p:oleObj>
              </mc:Choice>
              <mc:Fallback>
                <p:oleObj name="Document" r:id="rId2" imgW="8153322" imgH="379158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77838" y="862013"/>
                        <a:ext cx="8083550" cy="3749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文本框 4">
            <a:extLst>
              <a:ext uri="{FF2B5EF4-FFF2-40B4-BE49-F238E27FC236}">
                <a16:creationId xmlns:a16="http://schemas.microsoft.com/office/drawing/2014/main" id="{5834A09E-7334-4132-99CE-DE62C09E7FF2}"/>
              </a:ext>
            </a:extLst>
          </p:cNvPr>
          <p:cNvSpPr txBox="1"/>
          <p:nvPr/>
        </p:nvSpPr>
        <p:spPr>
          <a:xfrm>
            <a:off x="941235" y="1539040"/>
            <a:ext cx="56366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/>
              <a:t>fsurf(@(x,y)x.*y)</a:t>
            </a:r>
            <a:endParaRPr lang="zh-CN" altLang="zh-CN" sz="2800"/>
          </a:p>
        </p:txBody>
      </p:sp>
    </p:spTree>
    <p:extLst>
      <p:ext uri="{BB962C8B-B14F-4D97-AF65-F5344CB8AC3E}">
        <p14:creationId xmlns:p14="http://schemas.microsoft.com/office/powerpoint/2010/main" val="3864053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53458085"/>
              </p:ext>
            </p:extLst>
          </p:nvPr>
        </p:nvGraphicFramePr>
        <p:xfrm>
          <a:off x="477838" y="862013"/>
          <a:ext cx="8083550" cy="3749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3793025" progId="Word.Document.12">
                  <p:embed/>
                </p:oleObj>
              </mc:Choice>
              <mc:Fallback>
                <p:oleObj name="Document" r:id="rId2" imgW="8153322" imgH="379302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77838" y="862013"/>
                        <a:ext cx="8083550" cy="3749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文本框 4">
            <a:extLst>
              <a:ext uri="{FF2B5EF4-FFF2-40B4-BE49-F238E27FC236}">
                <a16:creationId xmlns:a16="http://schemas.microsoft.com/office/drawing/2014/main" id="{5834A09E-7334-4132-99CE-DE62C09E7FF2}"/>
              </a:ext>
            </a:extLst>
          </p:cNvPr>
          <p:cNvSpPr txBox="1"/>
          <p:nvPr/>
        </p:nvSpPr>
        <p:spPr>
          <a:xfrm>
            <a:off x="992996" y="1865612"/>
            <a:ext cx="7053233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/>
              <a:t>subplot(121), fimplicit3(@(x,y,z)x.^2/9+y.^2/4-1)</a:t>
            </a:r>
            <a:endParaRPr lang="zh-CN" altLang="zh-CN" sz="2800"/>
          </a:p>
          <a:p>
            <a:r>
              <a:rPr lang="en-US" altLang="zh-CN" sz="2800" b="1"/>
              <a:t>x=@(u,v)3*cos(u); y=@(u,v)2*sin(u); z=@(u,v)v;</a:t>
            </a:r>
            <a:endParaRPr lang="zh-CN" altLang="zh-CN" sz="2800"/>
          </a:p>
          <a:p>
            <a:r>
              <a:rPr lang="en-US" altLang="zh-CN" sz="2800" b="1"/>
              <a:t>subplot(122), fsurf(x,y,z)</a:t>
            </a:r>
            <a:endParaRPr lang="zh-CN" altLang="zh-CN" sz="2800"/>
          </a:p>
        </p:txBody>
      </p:sp>
    </p:spTree>
    <p:extLst>
      <p:ext uri="{BB962C8B-B14F-4D97-AF65-F5344CB8AC3E}">
        <p14:creationId xmlns:p14="http://schemas.microsoft.com/office/powerpoint/2010/main" val="542091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62475653"/>
              </p:ext>
            </p:extLst>
          </p:nvPr>
        </p:nvGraphicFramePr>
        <p:xfrm>
          <a:off x="477838" y="862013"/>
          <a:ext cx="8083550" cy="4332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4383411" progId="Word.Document.12">
                  <p:embed/>
                </p:oleObj>
              </mc:Choice>
              <mc:Fallback>
                <p:oleObj name="Document" r:id="rId2" imgW="8153322" imgH="4383411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77838" y="862013"/>
                        <a:ext cx="8083550" cy="43322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81480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0C5D82B3-28FC-4141-B8A2-C710819C9F53}"/>
              </a:ext>
            </a:extLst>
          </p:cNvPr>
          <p:cNvSpPr txBox="1"/>
          <p:nvPr/>
        </p:nvSpPr>
        <p:spPr>
          <a:xfrm>
            <a:off x="689066" y="890175"/>
            <a:ext cx="8128362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/>
              <a:t>r = @(s,t) 2 + sin(7*s + 5*t);</a:t>
            </a:r>
            <a:endParaRPr lang="zh-CN" altLang="zh-CN" sz="2800"/>
          </a:p>
          <a:p>
            <a:r>
              <a:rPr lang="en-US" altLang="zh-CN" sz="2800" b="1"/>
              <a:t>x = @(s,t) r(s,t).*cos(s).*sin(t);</a:t>
            </a:r>
            <a:endParaRPr lang="zh-CN" altLang="zh-CN" sz="2800"/>
          </a:p>
          <a:p>
            <a:r>
              <a:rPr lang="en-US" altLang="zh-CN" sz="2800" b="1"/>
              <a:t>y = @(s,t) r(s,t).*sin(s).*sin(t);</a:t>
            </a:r>
            <a:endParaRPr lang="zh-CN" altLang="zh-CN" sz="2800"/>
          </a:p>
          <a:p>
            <a:r>
              <a:rPr lang="en-US" altLang="zh-CN" sz="2800" b="1"/>
              <a:t>z = @(s,t) r(s,t).*cos(t);</a:t>
            </a:r>
            <a:endParaRPr lang="zh-CN" altLang="zh-CN" sz="2800"/>
          </a:p>
          <a:p>
            <a:r>
              <a:rPr lang="en-US" altLang="zh-CN" sz="2800" b="1"/>
              <a:t>fmesh(x,y,z,[0, 2*pi, 0, pi]), alpha(0.8)</a:t>
            </a:r>
            <a:endParaRPr lang="zh-CN" altLang="zh-CN" sz="2800"/>
          </a:p>
        </p:txBody>
      </p:sp>
    </p:spTree>
    <p:extLst>
      <p:ext uri="{BB962C8B-B14F-4D97-AF65-F5344CB8AC3E}">
        <p14:creationId xmlns:p14="http://schemas.microsoft.com/office/powerpoint/2010/main" val="4011401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51288787"/>
              </p:ext>
            </p:extLst>
          </p:nvPr>
        </p:nvGraphicFramePr>
        <p:xfrm>
          <a:off x="530225" y="626881"/>
          <a:ext cx="8083550" cy="3749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3794826" progId="Word.Document.12">
                  <p:embed/>
                </p:oleObj>
              </mc:Choice>
              <mc:Fallback>
                <p:oleObj name="Document" r:id="rId2" imgW="8153322" imgH="3794826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0225" y="626881"/>
                        <a:ext cx="8083550" cy="3749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文本框 4">
            <a:extLst>
              <a:ext uri="{FF2B5EF4-FFF2-40B4-BE49-F238E27FC236}">
                <a16:creationId xmlns:a16="http://schemas.microsoft.com/office/drawing/2014/main" id="{5834A09E-7334-4132-99CE-DE62C09E7FF2}"/>
              </a:ext>
            </a:extLst>
          </p:cNvPr>
          <p:cNvSpPr txBox="1"/>
          <p:nvPr/>
        </p:nvSpPr>
        <p:spPr>
          <a:xfrm>
            <a:off x="724164" y="2697661"/>
            <a:ext cx="788961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/>
              <a:t>fmesh(@(x,y) erf(x)+cos(y),[-5, 0, -5, 5]), hold on</a:t>
            </a:r>
            <a:endParaRPr lang="zh-CN" altLang="zh-CN" sz="2800"/>
          </a:p>
          <a:p>
            <a:r>
              <a:rPr lang="en-US" altLang="zh-CN" sz="2800" b="1"/>
              <a:t>fmesh(@(x,y) sin(x)+cos(y),[0, 5, -5, 5]), hold off</a:t>
            </a:r>
            <a:endParaRPr lang="zh-CN" altLang="zh-CN" sz="2800"/>
          </a:p>
        </p:txBody>
      </p:sp>
    </p:spTree>
    <p:extLst>
      <p:ext uri="{BB962C8B-B14F-4D97-AF65-F5344CB8AC3E}">
        <p14:creationId xmlns:p14="http://schemas.microsoft.com/office/powerpoint/2010/main" val="2562616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61883509"/>
              </p:ext>
            </p:extLst>
          </p:nvPr>
        </p:nvGraphicFramePr>
        <p:xfrm>
          <a:off x="477838" y="862013"/>
          <a:ext cx="8083550" cy="5273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5329326" progId="Word.Document.12">
                  <p:embed/>
                </p:oleObj>
              </mc:Choice>
              <mc:Fallback>
                <p:oleObj name="Document" r:id="rId2" imgW="8153322" imgH="5329326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77838" y="862013"/>
                        <a:ext cx="8083550" cy="5273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57049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0C5D82B3-28FC-4141-B8A2-C710819C9F53}"/>
              </a:ext>
            </a:extLst>
          </p:cNvPr>
          <p:cNvSpPr txBox="1"/>
          <p:nvPr/>
        </p:nvSpPr>
        <p:spPr>
          <a:xfrm>
            <a:off x="689066" y="890175"/>
            <a:ext cx="8128362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/>
              <a:t>x = @(u,v) u.*sin(v); </a:t>
            </a:r>
            <a:endParaRPr lang="zh-CN" altLang="zh-CN" sz="2800"/>
          </a:p>
          <a:p>
            <a:r>
              <a:rPr lang="en-US" altLang="zh-CN" sz="2800" b="1"/>
              <a:t>y = @(u,v) -u.*cos(v); z = @(u,v) v;</a:t>
            </a:r>
            <a:endParaRPr lang="zh-CN" altLang="zh-CN" sz="2800"/>
          </a:p>
          <a:p>
            <a:r>
              <a:rPr lang="en-US" altLang="zh-CN" sz="2800" b="1"/>
              <a:t>fsurf(x, y, z,[-5 5 -5 -2],'--','EdgeColor','g'); hold on</a:t>
            </a:r>
            <a:endParaRPr lang="zh-CN" altLang="zh-CN" sz="2800"/>
          </a:p>
          <a:p>
            <a:r>
              <a:rPr lang="en-US" altLang="zh-CN" sz="2800" b="1"/>
              <a:t>fsurf(x, y, z,[-5 5 -2 2],'EdgeColor','none'), hold off</a:t>
            </a:r>
            <a:endParaRPr lang="zh-CN" altLang="zh-CN" sz="2800"/>
          </a:p>
        </p:txBody>
      </p:sp>
    </p:spTree>
    <p:extLst>
      <p:ext uri="{BB962C8B-B14F-4D97-AF65-F5344CB8AC3E}">
        <p14:creationId xmlns:p14="http://schemas.microsoft.com/office/powerpoint/2010/main" val="4283503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8585412"/>
              </p:ext>
            </p:extLst>
          </p:nvPr>
        </p:nvGraphicFramePr>
        <p:xfrm>
          <a:off x="530225" y="792162"/>
          <a:ext cx="8083550" cy="5273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5332208" progId="Word.Document.12">
                  <p:embed/>
                </p:oleObj>
              </mc:Choice>
              <mc:Fallback>
                <p:oleObj name="Document" r:id="rId2" imgW="8153322" imgH="5332208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0225" y="792162"/>
                        <a:ext cx="8083550" cy="5273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文本框 2">
            <a:extLst>
              <a:ext uri="{FF2B5EF4-FFF2-40B4-BE49-F238E27FC236}">
                <a16:creationId xmlns:a16="http://schemas.microsoft.com/office/drawing/2014/main" id="{45706B2C-3CBA-40C2-903C-7D94983EE4EB}"/>
              </a:ext>
            </a:extLst>
          </p:cNvPr>
          <p:cNvSpPr txBox="1"/>
          <p:nvPr/>
        </p:nvSpPr>
        <p:spPr>
          <a:xfrm>
            <a:off x="715192" y="3790129"/>
            <a:ext cx="8128362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/>
              <a:t>x = @(u,v) exp(-abs(u)/10).*sin(5*abs(v));</a:t>
            </a:r>
            <a:endParaRPr lang="zh-CN" altLang="zh-CN" sz="2800"/>
          </a:p>
          <a:p>
            <a:r>
              <a:rPr lang="en-US" altLang="zh-CN" sz="2800" b="1"/>
              <a:t>y = @(u,v) exp(-abs(u)/10).*cos(5*abs(v));</a:t>
            </a:r>
            <a:endParaRPr lang="zh-CN" altLang="zh-CN" sz="2800"/>
          </a:p>
          <a:p>
            <a:r>
              <a:rPr lang="en-US" altLang="zh-CN" sz="2800" b="1"/>
              <a:t>z = @(u,v) u;  fsurf(x,y,z)</a:t>
            </a:r>
            <a:endParaRPr lang="zh-CN" altLang="zh-CN" sz="2800"/>
          </a:p>
        </p:txBody>
      </p:sp>
    </p:spTree>
    <p:extLst>
      <p:ext uri="{BB962C8B-B14F-4D97-AF65-F5344CB8AC3E}">
        <p14:creationId xmlns:p14="http://schemas.microsoft.com/office/powerpoint/2010/main" val="3792047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05609317"/>
              </p:ext>
            </p:extLst>
          </p:nvPr>
        </p:nvGraphicFramePr>
        <p:xfrm>
          <a:off x="99150" y="1335557"/>
          <a:ext cx="8083550" cy="5273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5335450" progId="Word.Document.12">
                  <p:embed/>
                </p:oleObj>
              </mc:Choice>
              <mc:Fallback>
                <p:oleObj name="Document" r:id="rId2" imgW="8153322" imgH="5335450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99150" y="1335557"/>
                        <a:ext cx="8083550" cy="5273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文本框 2">
            <a:extLst>
              <a:ext uri="{FF2B5EF4-FFF2-40B4-BE49-F238E27FC236}">
                <a16:creationId xmlns:a16="http://schemas.microsoft.com/office/drawing/2014/main" id="{45706B2C-3CBA-40C2-903C-7D94983EE4EB}"/>
              </a:ext>
            </a:extLst>
          </p:cNvPr>
          <p:cNvSpPr txBox="1"/>
          <p:nvPr/>
        </p:nvSpPr>
        <p:spPr>
          <a:xfrm>
            <a:off x="806632" y="2235649"/>
            <a:ext cx="812836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/>
              <a:t>[x,y,z,v] = flow;</a:t>
            </a:r>
            <a:endParaRPr lang="zh-CN" altLang="zh-CN" sz="2800"/>
          </a:p>
          <a:p>
            <a:r>
              <a:rPr lang="en-US" altLang="zh-CN" sz="2800" b="1"/>
              <a:t>isosurface(x,y,z,v)</a:t>
            </a:r>
            <a:endParaRPr lang="zh-CN" altLang="zh-CN" sz="280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E8F469D-FF6C-4B17-A1B0-D65CAE77C149}"/>
              </a:ext>
            </a:extLst>
          </p:cNvPr>
          <p:cNvSpPr txBox="1"/>
          <p:nvPr/>
        </p:nvSpPr>
        <p:spPr>
          <a:xfrm>
            <a:off x="380515" y="622011"/>
            <a:ext cx="85544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0293B8"/>
                </a:solidFill>
              </a:rPr>
              <a:t>A.3.4  </a:t>
            </a:r>
            <a:r>
              <a:rPr lang="zh-CN" altLang="zh-CN" sz="3600" b="1">
                <a:solidFill>
                  <a:srgbClr val="0293B8"/>
                </a:solidFill>
              </a:rPr>
              <a:t>四维数据可视化图形</a:t>
            </a:r>
            <a:endParaRPr lang="zh-CN" altLang="en-US" sz="3600" b="1" dirty="0">
              <a:solidFill>
                <a:srgbClr val="0293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6002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90349503"/>
              </p:ext>
            </p:extLst>
          </p:nvPr>
        </p:nvGraphicFramePr>
        <p:xfrm>
          <a:off x="530225" y="626881"/>
          <a:ext cx="8083550" cy="3749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3796267" progId="Word.Document.12">
                  <p:embed/>
                </p:oleObj>
              </mc:Choice>
              <mc:Fallback>
                <p:oleObj name="Document" r:id="rId2" imgW="8153322" imgH="3796267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0225" y="626881"/>
                        <a:ext cx="8083550" cy="3749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文本框 4">
            <a:extLst>
              <a:ext uri="{FF2B5EF4-FFF2-40B4-BE49-F238E27FC236}">
                <a16:creationId xmlns:a16="http://schemas.microsoft.com/office/drawing/2014/main" id="{5834A09E-7334-4132-99CE-DE62C09E7FF2}"/>
              </a:ext>
            </a:extLst>
          </p:cNvPr>
          <p:cNvSpPr txBox="1"/>
          <p:nvPr/>
        </p:nvSpPr>
        <p:spPr>
          <a:xfrm>
            <a:off x="1254389" y="1548129"/>
            <a:ext cx="7889611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/>
              <a:t>x=1:20; y=1:10; z=-10:10;</a:t>
            </a:r>
            <a:endParaRPr lang="zh-CN" altLang="zh-CN" sz="2800"/>
          </a:p>
          <a:p>
            <a:r>
              <a:rPr lang="en-US" altLang="zh-CN" sz="2800" b="1"/>
              <a:t>[x,y,z]=meshgrid(x,y,z);</a:t>
            </a:r>
            <a:endParaRPr lang="zh-CN" altLang="zh-CN" sz="2800"/>
          </a:p>
          <a:p>
            <a:r>
              <a:rPr lang="en-US" altLang="zh-CN" sz="2800" b="1"/>
              <a:t>v=x.^2.*y.*(z+1); isosurface(x,y,z,v)</a:t>
            </a:r>
            <a:endParaRPr lang="zh-CN" altLang="zh-CN" sz="2800"/>
          </a:p>
        </p:txBody>
      </p:sp>
    </p:spTree>
    <p:extLst>
      <p:ext uri="{BB962C8B-B14F-4D97-AF65-F5344CB8AC3E}">
        <p14:creationId xmlns:p14="http://schemas.microsoft.com/office/powerpoint/2010/main" val="2975516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3DF7DC0-9AEC-4FC3-AD92-1B7907AC0806}"/>
              </a:ext>
            </a:extLst>
          </p:cNvPr>
          <p:cNvSpPr txBox="1"/>
          <p:nvPr/>
        </p:nvSpPr>
        <p:spPr>
          <a:xfrm>
            <a:off x="384870" y="574120"/>
            <a:ext cx="631683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200" b="1" dirty="0">
                <a:solidFill>
                  <a:srgbClr val="319095"/>
                </a:solidFill>
              </a:rPr>
              <a:t>A.</a:t>
            </a:r>
            <a:r>
              <a:rPr lang="en-US" altLang="zh-CN" sz="4200" b="1">
                <a:solidFill>
                  <a:srgbClr val="319095"/>
                </a:solidFill>
              </a:rPr>
              <a:t>2 </a:t>
            </a:r>
            <a:r>
              <a:rPr lang="zh-CN" altLang="en-US" sz="4200" b="1">
                <a:solidFill>
                  <a:srgbClr val="319095"/>
                </a:solidFill>
              </a:rPr>
              <a:t>数据的输入</a:t>
            </a:r>
            <a:endParaRPr lang="zh-CN" altLang="en-US" sz="4200" b="1" dirty="0">
              <a:solidFill>
                <a:srgbClr val="319095"/>
              </a:solidFill>
            </a:endParaRPr>
          </a:p>
        </p:txBody>
      </p:sp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6123396"/>
              </p:ext>
            </p:extLst>
          </p:nvPr>
        </p:nvGraphicFramePr>
        <p:xfrm>
          <a:off x="490538" y="1497013"/>
          <a:ext cx="8083550" cy="487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4933094" progId="Word.Document.12">
                  <p:embed/>
                </p:oleObj>
              </mc:Choice>
              <mc:Fallback>
                <p:oleObj name="Document" r:id="rId2" imgW="8153322" imgH="493309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90538" y="1497013"/>
                        <a:ext cx="8083550" cy="4876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96533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3DF7DC0-9AEC-4FC3-AD92-1B7907AC0806}"/>
              </a:ext>
            </a:extLst>
          </p:cNvPr>
          <p:cNvSpPr txBox="1"/>
          <p:nvPr/>
        </p:nvSpPr>
        <p:spPr>
          <a:xfrm>
            <a:off x="384870" y="574120"/>
            <a:ext cx="794923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200" b="1">
                <a:solidFill>
                  <a:srgbClr val="319095"/>
                </a:solidFill>
              </a:rPr>
              <a:t>A.4 Matlab</a:t>
            </a:r>
            <a:r>
              <a:rPr lang="zh-CN" altLang="zh-CN" sz="4200" b="1">
                <a:solidFill>
                  <a:srgbClr val="319095"/>
                </a:solidFill>
              </a:rPr>
              <a:t>在高等数学中应用</a:t>
            </a:r>
            <a:endParaRPr lang="zh-CN" altLang="en-US" sz="4200" b="1" dirty="0">
              <a:solidFill>
                <a:srgbClr val="319095"/>
              </a:solidFill>
            </a:endParaRPr>
          </a:p>
        </p:txBody>
      </p:sp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4456216"/>
              </p:ext>
            </p:extLst>
          </p:nvPr>
        </p:nvGraphicFramePr>
        <p:xfrm>
          <a:off x="380515" y="1803925"/>
          <a:ext cx="8083550" cy="487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4938497" progId="Word.Document.12">
                  <p:embed/>
                </p:oleObj>
              </mc:Choice>
              <mc:Fallback>
                <p:oleObj name="Document" r:id="rId2" imgW="8153322" imgH="4938497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80515" y="1803925"/>
                        <a:ext cx="8083550" cy="4876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72A91438-A5FF-416E-A9CC-E926A3972AB5}"/>
              </a:ext>
            </a:extLst>
          </p:cNvPr>
          <p:cNvSpPr txBox="1"/>
          <p:nvPr/>
        </p:nvSpPr>
        <p:spPr>
          <a:xfrm>
            <a:off x="380515" y="1157594"/>
            <a:ext cx="6316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0293B8"/>
                </a:solidFill>
              </a:rPr>
              <a:t>A.4.1  </a:t>
            </a:r>
            <a:r>
              <a:rPr lang="zh-CN" altLang="zh-CN" sz="3600" b="1">
                <a:solidFill>
                  <a:srgbClr val="0293B8"/>
                </a:solidFill>
              </a:rPr>
              <a:t>求极限</a:t>
            </a:r>
            <a:endParaRPr lang="zh-CN" altLang="en-US" sz="3600" b="1" dirty="0">
              <a:solidFill>
                <a:srgbClr val="0293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8383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60944351"/>
              </p:ext>
            </p:extLst>
          </p:nvPr>
        </p:nvGraphicFramePr>
        <p:xfrm>
          <a:off x="477838" y="862013"/>
          <a:ext cx="8083550" cy="365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3707295" progId="Word.Document.12">
                  <p:embed/>
                </p:oleObj>
              </mc:Choice>
              <mc:Fallback>
                <p:oleObj name="Document" r:id="rId2" imgW="8153322" imgH="370729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77838" y="862013"/>
                        <a:ext cx="8083550" cy="3657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21209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0C5D82B3-28FC-4141-B8A2-C710819C9F53}"/>
              </a:ext>
            </a:extLst>
          </p:cNvPr>
          <p:cNvSpPr txBox="1"/>
          <p:nvPr/>
        </p:nvSpPr>
        <p:spPr>
          <a:xfrm>
            <a:off x="689066" y="890175"/>
            <a:ext cx="8128362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/>
              <a:t>clc, clear, syms x a</a:t>
            </a:r>
            <a:endParaRPr lang="zh-CN" altLang="zh-CN" sz="2800"/>
          </a:p>
          <a:p>
            <a:r>
              <a:rPr lang="en-US" altLang="zh-CN" sz="2800" b="1"/>
              <a:t>b1 = limit((sqrt(1+x^2)-1)/(1-cos(x)))</a:t>
            </a:r>
            <a:endParaRPr lang="zh-CN" altLang="zh-CN" sz="2800"/>
          </a:p>
          <a:p>
            <a:r>
              <a:rPr lang="en-US" altLang="zh-CN" sz="2800" b="1"/>
              <a:t>b2 = limit((1+a/x)^x, x, inf)</a:t>
            </a:r>
            <a:endParaRPr lang="zh-CN" altLang="zh-CN" sz="2800"/>
          </a:p>
        </p:txBody>
      </p:sp>
    </p:spTree>
    <p:extLst>
      <p:ext uri="{BB962C8B-B14F-4D97-AF65-F5344CB8AC3E}">
        <p14:creationId xmlns:p14="http://schemas.microsoft.com/office/powerpoint/2010/main" val="1658347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88211603"/>
              </p:ext>
            </p:extLst>
          </p:nvPr>
        </p:nvGraphicFramePr>
        <p:xfrm>
          <a:off x="414881" y="1268342"/>
          <a:ext cx="8520113" cy="6135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772947" imgH="6304099" progId="Word.Document.12">
                  <p:embed/>
                </p:oleObj>
              </mc:Choice>
              <mc:Fallback>
                <p:oleObj name="Document" r:id="rId2" imgW="8772947" imgH="6304099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14881" y="1268342"/>
                        <a:ext cx="8520113" cy="61356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BE8F469D-FF6C-4B17-A1B0-D65CAE77C149}"/>
              </a:ext>
            </a:extLst>
          </p:cNvPr>
          <p:cNvSpPr txBox="1"/>
          <p:nvPr/>
        </p:nvSpPr>
        <p:spPr>
          <a:xfrm>
            <a:off x="380515" y="622011"/>
            <a:ext cx="85544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0293B8"/>
                </a:solidFill>
              </a:rPr>
              <a:t>A.4.2  </a:t>
            </a:r>
            <a:r>
              <a:rPr lang="zh-CN" altLang="en-US" sz="3600" b="1">
                <a:solidFill>
                  <a:srgbClr val="0293B8"/>
                </a:solidFill>
              </a:rPr>
              <a:t>求导数</a:t>
            </a:r>
            <a:endParaRPr lang="zh-CN" altLang="en-US" sz="3600" b="1" dirty="0">
              <a:solidFill>
                <a:srgbClr val="0293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4686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69494756"/>
              </p:ext>
            </p:extLst>
          </p:nvPr>
        </p:nvGraphicFramePr>
        <p:xfrm>
          <a:off x="373335" y="705259"/>
          <a:ext cx="8083550" cy="3670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3709456" progId="Word.Document.12">
                  <p:embed/>
                </p:oleObj>
              </mc:Choice>
              <mc:Fallback>
                <p:oleObj name="Document" r:id="rId2" imgW="8153322" imgH="3709456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73335" y="705259"/>
                        <a:ext cx="8083550" cy="3670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文本框 2">
            <a:extLst>
              <a:ext uri="{FF2B5EF4-FFF2-40B4-BE49-F238E27FC236}">
                <a16:creationId xmlns:a16="http://schemas.microsoft.com/office/drawing/2014/main" id="{6B337BC1-0BA3-4A67-8C1D-2B07EF49949F}"/>
              </a:ext>
            </a:extLst>
          </p:cNvPr>
          <p:cNvSpPr txBox="1"/>
          <p:nvPr/>
        </p:nvSpPr>
        <p:spPr>
          <a:xfrm>
            <a:off x="881054" y="4375559"/>
            <a:ext cx="7889611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/>
              <a:t>clc, clear, syms x</a:t>
            </a:r>
            <a:endParaRPr lang="zh-CN" altLang="zh-CN" sz="2800"/>
          </a:p>
          <a:p>
            <a:r>
              <a:rPr lang="en-US" altLang="zh-CN" sz="2800" b="1"/>
              <a:t>dy=diff(log((x+2)/(1-x)),x,3)</a:t>
            </a:r>
            <a:endParaRPr lang="zh-CN" altLang="zh-CN" sz="2800"/>
          </a:p>
          <a:p>
            <a:r>
              <a:rPr lang="en-US" altLang="zh-CN" sz="2800" b="1"/>
              <a:t>dy=simplify(dy)  %</a:t>
            </a:r>
            <a:r>
              <a:rPr lang="zh-CN" altLang="zh-CN" sz="2800" b="1"/>
              <a:t>对符号函数进行化简</a:t>
            </a:r>
            <a:endParaRPr lang="zh-CN" altLang="zh-CN" sz="2800"/>
          </a:p>
          <a:p>
            <a:r>
              <a:rPr lang="en-US" altLang="zh-CN" sz="2800" b="1"/>
              <a:t>a=[0,0.5,2,4]; da=diff(a)</a:t>
            </a:r>
            <a:endParaRPr lang="zh-CN" altLang="zh-CN" sz="2800"/>
          </a:p>
        </p:txBody>
      </p:sp>
    </p:spTree>
    <p:extLst>
      <p:ext uri="{BB962C8B-B14F-4D97-AF65-F5344CB8AC3E}">
        <p14:creationId xmlns:p14="http://schemas.microsoft.com/office/powerpoint/2010/main" val="3540465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33035698"/>
              </p:ext>
            </p:extLst>
          </p:nvPr>
        </p:nvGraphicFramePr>
        <p:xfrm>
          <a:off x="411163" y="1271588"/>
          <a:ext cx="8547100" cy="6135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772947" imgH="6308061" progId="Word.Document.12">
                  <p:embed/>
                </p:oleObj>
              </mc:Choice>
              <mc:Fallback>
                <p:oleObj name="Document" r:id="rId2" imgW="8772947" imgH="6308061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11163" y="1271588"/>
                        <a:ext cx="8547100" cy="61356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BE8F469D-FF6C-4B17-A1B0-D65CAE77C149}"/>
              </a:ext>
            </a:extLst>
          </p:cNvPr>
          <p:cNvSpPr txBox="1"/>
          <p:nvPr/>
        </p:nvSpPr>
        <p:spPr>
          <a:xfrm>
            <a:off x="380515" y="622011"/>
            <a:ext cx="85544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0293B8"/>
                </a:solidFill>
              </a:rPr>
              <a:t>A.4.3  </a:t>
            </a:r>
            <a:r>
              <a:rPr lang="zh-CN" altLang="en-US" sz="3600" b="1">
                <a:solidFill>
                  <a:srgbClr val="0293B8"/>
                </a:solidFill>
              </a:rPr>
              <a:t>求极值</a:t>
            </a:r>
            <a:endParaRPr lang="zh-CN" altLang="en-US" sz="3600" b="1" dirty="0">
              <a:solidFill>
                <a:srgbClr val="0293B8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549663A-9C23-4DFB-9368-2C0FBE6F97A4}"/>
              </a:ext>
            </a:extLst>
          </p:cNvPr>
          <p:cNvSpPr txBox="1"/>
          <p:nvPr/>
        </p:nvSpPr>
        <p:spPr>
          <a:xfrm>
            <a:off x="860549" y="4339431"/>
            <a:ext cx="8128362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/>
              <a:t>clc, clear, syms x, y=x^3+6*x^2+8*x-1; </a:t>
            </a:r>
            <a:endParaRPr lang="zh-CN" altLang="zh-CN" sz="2800"/>
          </a:p>
          <a:p>
            <a:r>
              <a:rPr lang="en-US" altLang="zh-CN" sz="2800" b="1"/>
              <a:t>dy=diff(y); xx=solve(dy), fplot(y)  %</a:t>
            </a:r>
            <a:r>
              <a:rPr lang="zh-CN" altLang="zh-CN" sz="2800" b="1"/>
              <a:t>符号函数画图</a:t>
            </a:r>
            <a:endParaRPr lang="zh-CN" altLang="zh-CN" sz="2800"/>
          </a:p>
          <a:p>
            <a:r>
              <a:rPr lang="en-US" altLang="zh-CN" sz="2800" b="1"/>
              <a:t> </a:t>
            </a:r>
            <a:endParaRPr lang="zh-CN" altLang="zh-CN" sz="2800"/>
          </a:p>
        </p:txBody>
      </p:sp>
    </p:spTree>
    <p:extLst>
      <p:ext uri="{BB962C8B-B14F-4D97-AF65-F5344CB8AC3E}">
        <p14:creationId xmlns:p14="http://schemas.microsoft.com/office/powerpoint/2010/main" val="817207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29275641"/>
              </p:ext>
            </p:extLst>
          </p:nvPr>
        </p:nvGraphicFramePr>
        <p:xfrm>
          <a:off x="789986" y="1376090"/>
          <a:ext cx="8547100" cy="6135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772947" imgH="6312744" progId="Word.Document.12">
                  <p:embed/>
                </p:oleObj>
              </mc:Choice>
              <mc:Fallback>
                <p:oleObj name="Document" r:id="rId2" imgW="8772947" imgH="631274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89986" y="1376090"/>
                        <a:ext cx="8547100" cy="61356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BE8F469D-FF6C-4B17-A1B0-D65CAE77C149}"/>
              </a:ext>
            </a:extLst>
          </p:cNvPr>
          <p:cNvSpPr txBox="1"/>
          <p:nvPr/>
        </p:nvSpPr>
        <p:spPr>
          <a:xfrm>
            <a:off x="380515" y="622011"/>
            <a:ext cx="85544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0293B8"/>
                </a:solidFill>
              </a:rPr>
              <a:t>A.4.4  </a:t>
            </a:r>
            <a:r>
              <a:rPr lang="zh-CN" altLang="en-US" sz="3600" b="1">
                <a:solidFill>
                  <a:srgbClr val="0293B8"/>
                </a:solidFill>
              </a:rPr>
              <a:t>求积分</a:t>
            </a:r>
            <a:endParaRPr lang="zh-CN" altLang="en-US" sz="3600" b="1" dirty="0">
              <a:solidFill>
                <a:srgbClr val="0293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1810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18752629"/>
              </p:ext>
            </p:extLst>
          </p:nvPr>
        </p:nvGraphicFramePr>
        <p:xfrm>
          <a:off x="371475" y="701675"/>
          <a:ext cx="8294688" cy="3605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526836" imgH="3704947" progId="Word.Document.12">
                  <p:embed/>
                </p:oleObj>
              </mc:Choice>
              <mc:Fallback>
                <p:oleObj name="Document" r:id="rId2" imgW="8526836" imgH="3704947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71475" y="701675"/>
                        <a:ext cx="8294688" cy="36052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文本框 2">
            <a:extLst>
              <a:ext uri="{FF2B5EF4-FFF2-40B4-BE49-F238E27FC236}">
                <a16:creationId xmlns:a16="http://schemas.microsoft.com/office/drawing/2014/main" id="{6B337BC1-0BA3-4A67-8C1D-2B07EF49949F}"/>
              </a:ext>
            </a:extLst>
          </p:cNvPr>
          <p:cNvSpPr txBox="1"/>
          <p:nvPr/>
        </p:nvSpPr>
        <p:spPr>
          <a:xfrm>
            <a:off x="1103123" y="4224656"/>
            <a:ext cx="788961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/>
              <a:t>syms x, I=int(1/(1+sqrt(1-x^2)))</a:t>
            </a:r>
            <a:endParaRPr lang="zh-CN" altLang="zh-CN" sz="2800"/>
          </a:p>
        </p:txBody>
      </p:sp>
    </p:spTree>
    <p:extLst>
      <p:ext uri="{BB962C8B-B14F-4D97-AF65-F5344CB8AC3E}">
        <p14:creationId xmlns:p14="http://schemas.microsoft.com/office/powerpoint/2010/main" val="1473366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81324942"/>
              </p:ext>
            </p:extLst>
          </p:nvPr>
        </p:nvGraphicFramePr>
        <p:xfrm>
          <a:off x="632732" y="688612"/>
          <a:ext cx="8294688" cy="3605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526836" imgH="3707469" progId="Word.Document.12">
                  <p:embed/>
                </p:oleObj>
              </mc:Choice>
              <mc:Fallback>
                <p:oleObj name="Document" r:id="rId2" imgW="8526836" imgH="3707469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32732" y="688612"/>
                        <a:ext cx="8294688" cy="36052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56413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10557817"/>
              </p:ext>
            </p:extLst>
          </p:nvPr>
        </p:nvGraphicFramePr>
        <p:xfrm>
          <a:off x="530225" y="647291"/>
          <a:ext cx="8083550" cy="3670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3712338" progId="Word.Document.12">
                  <p:embed/>
                </p:oleObj>
              </mc:Choice>
              <mc:Fallback>
                <p:oleObj name="Document" r:id="rId2" imgW="8153322" imgH="3712338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0225" y="647291"/>
                        <a:ext cx="8083550" cy="3670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文本框 2">
            <a:extLst>
              <a:ext uri="{FF2B5EF4-FFF2-40B4-BE49-F238E27FC236}">
                <a16:creationId xmlns:a16="http://schemas.microsoft.com/office/drawing/2014/main" id="{6B337BC1-0BA3-4A67-8C1D-2B07EF49949F}"/>
              </a:ext>
            </a:extLst>
          </p:cNvPr>
          <p:cNvSpPr txBox="1"/>
          <p:nvPr/>
        </p:nvSpPr>
        <p:spPr>
          <a:xfrm>
            <a:off x="1254389" y="3578724"/>
            <a:ext cx="788961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/>
              <a:t>syms x, </a:t>
            </a:r>
          </a:p>
          <a:p>
            <a:r>
              <a:rPr lang="en-US" altLang="zh-CN" sz="2800" b="1"/>
              <a:t>I=int(cos(x)*cos(2*x),-pi/2,pi/2)</a:t>
            </a:r>
            <a:endParaRPr lang="zh-CN" altLang="zh-CN" sz="2800"/>
          </a:p>
        </p:txBody>
      </p:sp>
    </p:spTree>
    <p:extLst>
      <p:ext uri="{BB962C8B-B14F-4D97-AF65-F5344CB8AC3E}">
        <p14:creationId xmlns:p14="http://schemas.microsoft.com/office/powerpoint/2010/main" val="4199910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04337105"/>
              </p:ext>
            </p:extLst>
          </p:nvPr>
        </p:nvGraphicFramePr>
        <p:xfrm>
          <a:off x="530225" y="783636"/>
          <a:ext cx="8083550" cy="5843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5912148" progId="Word.Document.12">
                  <p:embed/>
                </p:oleObj>
              </mc:Choice>
              <mc:Fallback>
                <p:oleObj name="Document" r:id="rId2" imgW="8153322" imgH="5912148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0225" y="783636"/>
                        <a:ext cx="8083550" cy="5843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80642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58614561"/>
              </p:ext>
            </p:extLst>
          </p:nvPr>
        </p:nvGraphicFramePr>
        <p:xfrm>
          <a:off x="636588" y="688975"/>
          <a:ext cx="8294687" cy="4691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526836" imgH="4831021" progId="Word.Document.12">
                  <p:embed/>
                </p:oleObj>
              </mc:Choice>
              <mc:Fallback>
                <p:oleObj name="Document" r:id="rId2" imgW="8526836" imgH="4831021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36588" y="688975"/>
                        <a:ext cx="8294687" cy="46910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49930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425979"/>
              </p:ext>
            </p:extLst>
          </p:nvPr>
        </p:nvGraphicFramePr>
        <p:xfrm>
          <a:off x="636588" y="688975"/>
          <a:ext cx="8294687" cy="4810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526836" imgH="4950256" progId="Word.Document.12">
                  <p:embed/>
                </p:oleObj>
              </mc:Choice>
              <mc:Fallback>
                <p:oleObj name="Document" r:id="rId2" imgW="8526836" imgH="4950256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36588" y="688975"/>
                        <a:ext cx="8294687" cy="4810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55104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0C5D82B3-28FC-4141-B8A2-C710819C9F53}"/>
              </a:ext>
            </a:extLst>
          </p:cNvPr>
          <p:cNvSpPr txBox="1"/>
          <p:nvPr/>
        </p:nvSpPr>
        <p:spPr>
          <a:xfrm>
            <a:off x="689066" y="890175"/>
            <a:ext cx="8128362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/>
              <a:t>clc, clear</a:t>
            </a:r>
            <a:endParaRPr lang="zh-CN" altLang="zh-CN" sz="2800"/>
          </a:p>
          <a:p>
            <a:r>
              <a:rPr lang="en-US" altLang="zh-CN" sz="2800" b="1"/>
              <a:t>I1 = integral(@(x)1./(x.*(x.^2-3*x+2).^(1/3)), 2, inf)</a:t>
            </a:r>
            <a:endParaRPr lang="zh-CN" altLang="zh-CN" sz="2800"/>
          </a:p>
          <a:p>
            <a:r>
              <a:rPr lang="en-US" altLang="zh-CN" sz="2800" b="1"/>
              <a:t>f2=@(x,y) sqrt(1-x.^2-y.^2);</a:t>
            </a:r>
            <a:endParaRPr lang="zh-CN" altLang="zh-CN" sz="2800"/>
          </a:p>
          <a:p>
            <a:r>
              <a:rPr lang="en-US" altLang="zh-CN" sz="2800" b="1"/>
              <a:t>ymax2=@(x) sqrt(x-x.^2); ymin2=@(x) -ymax2(x);</a:t>
            </a:r>
            <a:endParaRPr lang="zh-CN" altLang="zh-CN" sz="2800"/>
          </a:p>
          <a:p>
            <a:r>
              <a:rPr lang="en-US" altLang="zh-CN" sz="2800" b="1"/>
              <a:t>I2=integral2(f2,0,1,ymin2,ymax2)</a:t>
            </a:r>
            <a:endParaRPr lang="zh-CN" altLang="zh-CN" sz="2800"/>
          </a:p>
          <a:p>
            <a:r>
              <a:rPr lang="en-US" altLang="zh-CN" sz="2800" b="1"/>
              <a:t>f3=@(x,y,z) z.^2.*log(x.^2+y.^2+z.^2+1)./(x.^2+y.^2+z.^2+1);</a:t>
            </a:r>
            <a:endParaRPr lang="zh-CN" altLang="zh-CN" sz="2800"/>
          </a:p>
          <a:p>
            <a:r>
              <a:rPr lang="en-US" altLang="zh-CN" sz="2800" b="1"/>
              <a:t>ymax3=@(x) sqrt(1-x.^2); ymin3=@(x) -ymax3(x);</a:t>
            </a:r>
            <a:endParaRPr lang="zh-CN" altLang="zh-CN" sz="2800"/>
          </a:p>
          <a:p>
            <a:r>
              <a:rPr lang="en-US" altLang="zh-CN" sz="2800" b="1"/>
              <a:t>zmax3=@(x,y) sqrt(1-x.^2-y.^2);</a:t>
            </a:r>
            <a:endParaRPr lang="zh-CN" altLang="zh-CN" sz="2800"/>
          </a:p>
          <a:p>
            <a:r>
              <a:rPr lang="en-US" altLang="zh-CN" sz="2800" b="1"/>
              <a:t>I3=integral3(f3,-1,1,ymin3,ymax3,0,zmax3)</a:t>
            </a:r>
            <a:endParaRPr lang="zh-CN" altLang="zh-CN" sz="2800"/>
          </a:p>
        </p:txBody>
      </p:sp>
    </p:spTree>
    <p:extLst>
      <p:ext uri="{BB962C8B-B14F-4D97-AF65-F5344CB8AC3E}">
        <p14:creationId xmlns:p14="http://schemas.microsoft.com/office/powerpoint/2010/main" val="1500346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3493491"/>
              </p:ext>
            </p:extLst>
          </p:nvPr>
        </p:nvGraphicFramePr>
        <p:xfrm>
          <a:off x="298450" y="1363027"/>
          <a:ext cx="8547100" cy="6135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772947" imgH="6317427" progId="Word.Document.12">
                  <p:embed/>
                </p:oleObj>
              </mc:Choice>
              <mc:Fallback>
                <p:oleObj name="Document" r:id="rId2" imgW="8772947" imgH="6317427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98450" y="1363027"/>
                        <a:ext cx="8547100" cy="61356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BE8F469D-FF6C-4B17-A1B0-D65CAE77C149}"/>
              </a:ext>
            </a:extLst>
          </p:cNvPr>
          <p:cNvSpPr txBox="1"/>
          <p:nvPr/>
        </p:nvSpPr>
        <p:spPr>
          <a:xfrm>
            <a:off x="380515" y="622011"/>
            <a:ext cx="85544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0293B8"/>
                </a:solidFill>
              </a:rPr>
              <a:t>A.4.5  </a:t>
            </a:r>
            <a:r>
              <a:rPr lang="zh-CN" altLang="en-US" sz="3600" b="1">
                <a:solidFill>
                  <a:srgbClr val="0293B8"/>
                </a:solidFill>
              </a:rPr>
              <a:t>级数求和</a:t>
            </a:r>
            <a:endParaRPr lang="zh-CN" altLang="en-US" sz="3600" b="1" dirty="0">
              <a:solidFill>
                <a:srgbClr val="0293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4963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24696078"/>
              </p:ext>
            </p:extLst>
          </p:nvPr>
        </p:nvGraphicFramePr>
        <p:xfrm>
          <a:off x="373335" y="705259"/>
          <a:ext cx="8083550" cy="3670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3712338" progId="Word.Document.12">
                  <p:embed/>
                </p:oleObj>
              </mc:Choice>
              <mc:Fallback>
                <p:oleObj name="Document" r:id="rId2" imgW="8153322" imgH="3712338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73335" y="705259"/>
                        <a:ext cx="8083550" cy="3670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文本框 2">
            <a:extLst>
              <a:ext uri="{FF2B5EF4-FFF2-40B4-BE49-F238E27FC236}">
                <a16:creationId xmlns:a16="http://schemas.microsoft.com/office/drawing/2014/main" id="{6B337BC1-0BA3-4A67-8C1D-2B07EF49949F}"/>
              </a:ext>
            </a:extLst>
          </p:cNvPr>
          <p:cNvSpPr txBox="1"/>
          <p:nvPr/>
        </p:nvSpPr>
        <p:spPr>
          <a:xfrm>
            <a:off x="881054" y="4375559"/>
            <a:ext cx="7889611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/>
              <a:t>clc, clear, syms n</a:t>
            </a:r>
            <a:endParaRPr lang="zh-CN" altLang="zh-CN" sz="2800"/>
          </a:p>
          <a:p>
            <a:r>
              <a:rPr lang="en-US" altLang="zh-CN" sz="2800" b="1"/>
              <a:t>f1=(2*n-1)/2^n; s1=symsum(f1,n,1,inf)</a:t>
            </a:r>
            <a:endParaRPr lang="zh-CN" altLang="zh-CN" sz="2800"/>
          </a:p>
          <a:p>
            <a:r>
              <a:rPr lang="en-US" altLang="zh-CN" sz="2800" b="1"/>
              <a:t>f2=1/n^2; s2=symsum(f2,n,1,inf)</a:t>
            </a:r>
            <a:endParaRPr lang="zh-CN" altLang="zh-CN" sz="2800"/>
          </a:p>
        </p:txBody>
      </p:sp>
    </p:spTree>
    <p:extLst>
      <p:ext uri="{BB962C8B-B14F-4D97-AF65-F5344CB8AC3E}">
        <p14:creationId xmlns:p14="http://schemas.microsoft.com/office/powerpoint/2010/main" val="718964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3DF7DC0-9AEC-4FC3-AD92-1B7907AC0806}"/>
              </a:ext>
            </a:extLst>
          </p:cNvPr>
          <p:cNvSpPr txBox="1"/>
          <p:nvPr/>
        </p:nvSpPr>
        <p:spPr>
          <a:xfrm>
            <a:off x="384870" y="574120"/>
            <a:ext cx="794923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200" b="1">
                <a:solidFill>
                  <a:srgbClr val="319095"/>
                </a:solidFill>
              </a:rPr>
              <a:t>A.5 Matlab</a:t>
            </a:r>
            <a:r>
              <a:rPr lang="zh-CN" altLang="zh-CN" sz="4200" b="1">
                <a:solidFill>
                  <a:srgbClr val="319095"/>
                </a:solidFill>
              </a:rPr>
              <a:t>在</a:t>
            </a:r>
            <a:r>
              <a:rPr lang="zh-CN" altLang="en-US" sz="4200" b="1">
                <a:solidFill>
                  <a:srgbClr val="319095"/>
                </a:solidFill>
              </a:rPr>
              <a:t>线性代数</a:t>
            </a:r>
            <a:r>
              <a:rPr lang="zh-CN" altLang="zh-CN" sz="4200" b="1">
                <a:solidFill>
                  <a:srgbClr val="319095"/>
                </a:solidFill>
              </a:rPr>
              <a:t>中应用</a:t>
            </a:r>
            <a:endParaRPr lang="zh-CN" altLang="en-US" sz="4200" b="1" dirty="0">
              <a:solidFill>
                <a:srgbClr val="319095"/>
              </a:solidFill>
            </a:endParaRPr>
          </a:p>
        </p:txBody>
      </p:sp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76865562"/>
              </p:ext>
            </p:extLst>
          </p:nvPr>
        </p:nvGraphicFramePr>
        <p:xfrm>
          <a:off x="384175" y="1801813"/>
          <a:ext cx="8083550" cy="4891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4941739" progId="Word.Document.12">
                  <p:embed/>
                </p:oleObj>
              </mc:Choice>
              <mc:Fallback>
                <p:oleObj name="Document" r:id="rId2" imgW="8153322" imgH="4941739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84175" y="1801813"/>
                        <a:ext cx="8083550" cy="4891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72A91438-A5FF-416E-A9CC-E926A3972AB5}"/>
              </a:ext>
            </a:extLst>
          </p:cNvPr>
          <p:cNvSpPr txBox="1"/>
          <p:nvPr/>
        </p:nvSpPr>
        <p:spPr>
          <a:xfrm>
            <a:off x="380515" y="1157594"/>
            <a:ext cx="6316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0293B8"/>
                </a:solidFill>
              </a:rPr>
              <a:t>A.5.1  </a:t>
            </a:r>
            <a:r>
              <a:rPr lang="zh-CN" altLang="en-US" sz="3600" b="1">
                <a:solidFill>
                  <a:srgbClr val="0293B8"/>
                </a:solidFill>
              </a:rPr>
              <a:t>向量组的线性相关性</a:t>
            </a:r>
            <a:endParaRPr lang="zh-CN" altLang="en-US" sz="3600" b="1" dirty="0">
              <a:solidFill>
                <a:srgbClr val="0293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1479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16468646"/>
              </p:ext>
            </p:extLst>
          </p:nvPr>
        </p:nvGraphicFramePr>
        <p:xfrm>
          <a:off x="373335" y="705259"/>
          <a:ext cx="8083550" cy="3670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3713779" progId="Word.Document.12">
                  <p:embed/>
                </p:oleObj>
              </mc:Choice>
              <mc:Fallback>
                <p:oleObj name="Document" r:id="rId2" imgW="8153322" imgH="3713779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73335" y="705259"/>
                        <a:ext cx="8083550" cy="3670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61885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75450847"/>
              </p:ext>
            </p:extLst>
          </p:nvPr>
        </p:nvGraphicFramePr>
        <p:xfrm>
          <a:off x="373335" y="705259"/>
          <a:ext cx="8083550" cy="3670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3712338" progId="Word.Document.12">
                  <p:embed/>
                </p:oleObj>
              </mc:Choice>
              <mc:Fallback>
                <p:oleObj name="Document" r:id="rId2" imgW="8153322" imgH="3712338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73335" y="705259"/>
                        <a:ext cx="8083550" cy="3670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文本框 2">
            <a:extLst>
              <a:ext uri="{FF2B5EF4-FFF2-40B4-BE49-F238E27FC236}">
                <a16:creationId xmlns:a16="http://schemas.microsoft.com/office/drawing/2014/main" id="{6B337BC1-0BA3-4A67-8C1D-2B07EF49949F}"/>
              </a:ext>
            </a:extLst>
          </p:cNvPr>
          <p:cNvSpPr txBox="1"/>
          <p:nvPr/>
        </p:nvSpPr>
        <p:spPr>
          <a:xfrm>
            <a:off x="974498" y="3298371"/>
            <a:ext cx="788961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/>
              <a:t>a=sym([1,-2,-1,0,2;-2,4,2,6,-6;2,-1,0,2,3;3,3,3,3,4]);</a:t>
            </a:r>
            <a:endParaRPr lang="zh-CN" altLang="zh-CN" sz="2800"/>
          </a:p>
          <a:p>
            <a:r>
              <a:rPr lang="en-US" altLang="zh-CN" sz="2800" b="1"/>
              <a:t>b=rref(a)  %</a:t>
            </a:r>
            <a:r>
              <a:rPr lang="zh-CN" altLang="zh-CN" sz="2800" b="1"/>
              <a:t>化成行最简形</a:t>
            </a:r>
            <a:endParaRPr lang="zh-CN" altLang="zh-CN" sz="2800"/>
          </a:p>
        </p:txBody>
      </p:sp>
    </p:spTree>
    <p:extLst>
      <p:ext uri="{BB962C8B-B14F-4D97-AF65-F5344CB8AC3E}">
        <p14:creationId xmlns:p14="http://schemas.microsoft.com/office/powerpoint/2010/main" val="1242546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92806291"/>
              </p:ext>
            </p:extLst>
          </p:nvPr>
        </p:nvGraphicFramePr>
        <p:xfrm>
          <a:off x="371475" y="701675"/>
          <a:ext cx="8083550" cy="4360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4406105" progId="Word.Document.12">
                  <p:embed/>
                </p:oleObj>
              </mc:Choice>
              <mc:Fallback>
                <p:oleObj name="Document" r:id="rId2" imgW="8153322" imgH="440610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71475" y="701675"/>
                        <a:ext cx="8083550" cy="43608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3299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9768508"/>
              </p:ext>
            </p:extLst>
          </p:nvPr>
        </p:nvGraphicFramePr>
        <p:xfrm>
          <a:off x="597679" y="627378"/>
          <a:ext cx="8083550" cy="3670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3713779" progId="Word.Document.12">
                  <p:embed/>
                </p:oleObj>
              </mc:Choice>
              <mc:Fallback>
                <p:oleObj name="Document" r:id="rId2" imgW="8153322" imgH="3713779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97679" y="627378"/>
                        <a:ext cx="8083550" cy="3670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文本框 2">
            <a:extLst>
              <a:ext uri="{FF2B5EF4-FFF2-40B4-BE49-F238E27FC236}">
                <a16:creationId xmlns:a16="http://schemas.microsoft.com/office/drawing/2014/main" id="{6B337BC1-0BA3-4A67-8C1D-2B07EF49949F}"/>
              </a:ext>
            </a:extLst>
          </p:cNvPr>
          <p:cNvSpPr txBox="1"/>
          <p:nvPr/>
        </p:nvSpPr>
        <p:spPr>
          <a:xfrm>
            <a:off x="1118189" y="4395652"/>
            <a:ext cx="788961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/>
              <a:t>a=sym([2,2,-1;2,-1,2;-1,2,2]);</a:t>
            </a:r>
            <a:endParaRPr lang="zh-CN" altLang="zh-CN" sz="2800"/>
          </a:p>
          <a:p>
            <a:r>
              <a:rPr lang="en-US" altLang="zh-CN" sz="2800" b="1"/>
              <a:t>b=sym([1,4;0,3;-4,2]); c=rref([a,b])</a:t>
            </a:r>
            <a:endParaRPr lang="zh-CN" altLang="zh-CN" sz="2800"/>
          </a:p>
        </p:txBody>
      </p:sp>
    </p:spTree>
    <p:extLst>
      <p:ext uri="{BB962C8B-B14F-4D97-AF65-F5344CB8AC3E}">
        <p14:creationId xmlns:p14="http://schemas.microsoft.com/office/powerpoint/2010/main" val="3403576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12652735"/>
              </p:ext>
            </p:extLst>
          </p:nvPr>
        </p:nvGraphicFramePr>
        <p:xfrm>
          <a:off x="477838" y="862013"/>
          <a:ext cx="8083550" cy="4651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4630156" progId="Word.Document.12">
                  <p:embed/>
                </p:oleObj>
              </mc:Choice>
              <mc:Fallback>
                <p:oleObj name="Document" r:id="rId2" imgW="8153322" imgH="4630156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77838" y="862013"/>
                        <a:ext cx="8083550" cy="4651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45455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89405545"/>
              </p:ext>
            </p:extLst>
          </p:nvPr>
        </p:nvGraphicFramePr>
        <p:xfrm>
          <a:off x="304800" y="1365250"/>
          <a:ext cx="8547100" cy="4889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806852" imgH="5023826" progId="Word.Document.12">
                  <p:embed/>
                </p:oleObj>
              </mc:Choice>
              <mc:Fallback>
                <p:oleObj name="Document" r:id="rId2" imgW="8806852" imgH="5023826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04800" y="1365250"/>
                        <a:ext cx="8547100" cy="4889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BE8F469D-FF6C-4B17-A1B0-D65CAE77C149}"/>
              </a:ext>
            </a:extLst>
          </p:cNvPr>
          <p:cNvSpPr txBox="1"/>
          <p:nvPr/>
        </p:nvSpPr>
        <p:spPr>
          <a:xfrm>
            <a:off x="380515" y="622011"/>
            <a:ext cx="85544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0293B8"/>
                </a:solidFill>
              </a:rPr>
              <a:t>A.5.2  </a:t>
            </a:r>
            <a:r>
              <a:rPr lang="zh-CN" altLang="en-US" sz="3600" b="1">
                <a:solidFill>
                  <a:srgbClr val="0293B8"/>
                </a:solidFill>
              </a:rPr>
              <a:t>齐次线性方程组</a:t>
            </a:r>
            <a:endParaRPr lang="zh-CN" altLang="en-US" sz="3600" b="1" dirty="0">
              <a:solidFill>
                <a:srgbClr val="0293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7814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98553454"/>
              </p:ext>
            </p:extLst>
          </p:nvPr>
        </p:nvGraphicFramePr>
        <p:xfrm>
          <a:off x="596900" y="622300"/>
          <a:ext cx="8083550" cy="3922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3960884" progId="Word.Document.12">
                  <p:embed/>
                </p:oleObj>
              </mc:Choice>
              <mc:Fallback>
                <p:oleObj name="Document" r:id="rId2" imgW="8153322" imgH="396088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96900" y="622300"/>
                        <a:ext cx="8083550" cy="39227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文本框 2">
            <a:extLst>
              <a:ext uri="{FF2B5EF4-FFF2-40B4-BE49-F238E27FC236}">
                <a16:creationId xmlns:a16="http://schemas.microsoft.com/office/drawing/2014/main" id="{6B337BC1-0BA3-4A67-8C1D-2B07EF49949F}"/>
              </a:ext>
            </a:extLst>
          </p:cNvPr>
          <p:cNvSpPr txBox="1"/>
          <p:nvPr/>
        </p:nvSpPr>
        <p:spPr>
          <a:xfrm>
            <a:off x="1144316" y="4545013"/>
            <a:ext cx="788961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/>
              <a:t>a=sym([1,2,2,1;2,1,-2,-2;1,-1,-4,-3]);</a:t>
            </a:r>
            <a:endParaRPr lang="zh-CN" altLang="zh-CN" sz="2800"/>
          </a:p>
          <a:p>
            <a:r>
              <a:rPr lang="en-US" altLang="zh-CN" sz="2800" b="1"/>
              <a:t>b=null(a)   %</a:t>
            </a:r>
            <a:r>
              <a:rPr lang="zh-CN" altLang="zh-CN" sz="2800" b="1"/>
              <a:t>求符号基础解系</a:t>
            </a:r>
            <a:endParaRPr lang="zh-CN" altLang="zh-CN" sz="2800"/>
          </a:p>
        </p:txBody>
      </p:sp>
    </p:spTree>
    <p:extLst>
      <p:ext uri="{BB962C8B-B14F-4D97-AF65-F5344CB8AC3E}">
        <p14:creationId xmlns:p14="http://schemas.microsoft.com/office/powerpoint/2010/main" val="1679667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40626666"/>
              </p:ext>
            </p:extLst>
          </p:nvPr>
        </p:nvGraphicFramePr>
        <p:xfrm>
          <a:off x="304800" y="1365250"/>
          <a:ext cx="8574088" cy="4889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806852" imgH="5027789" progId="Word.Document.12">
                  <p:embed/>
                </p:oleObj>
              </mc:Choice>
              <mc:Fallback>
                <p:oleObj name="Document" r:id="rId2" imgW="8806852" imgH="5027789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04800" y="1365250"/>
                        <a:ext cx="8574088" cy="4889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BE8F469D-FF6C-4B17-A1B0-D65CAE77C149}"/>
              </a:ext>
            </a:extLst>
          </p:cNvPr>
          <p:cNvSpPr txBox="1"/>
          <p:nvPr/>
        </p:nvSpPr>
        <p:spPr>
          <a:xfrm>
            <a:off x="380515" y="622011"/>
            <a:ext cx="85544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0293B8"/>
                </a:solidFill>
              </a:rPr>
              <a:t>A.5.3  </a:t>
            </a:r>
            <a:r>
              <a:rPr lang="zh-CN" altLang="en-US" sz="3600" b="1">
                <a:solidFill>
                  <a:srgbClr val="0293B8"/>
                </a:solidFill>
              </a:rPr>
              <a:t>非齐次线性方程组</a:t>
            </a:r>
            <a:endParaRPr lang="zh-CN" altLang="en-US" sz="3600" b="1" dirty="0">
              <a:solidFill>
                <a:srgbClr val="0293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0988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73424442"/>
              </p:ext>
            </p:extLst>
          </p:nvPr>
        </p:nvGraphicFramePr>
        <p:xfrm>
          <a:off x="596900" y="622300"/>
          <a:ext cx="8083550" cy="3937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3976012" progId="Word.Document.12">
                  <p:embed/>
                </p:oleObj>
              </mc:Choice>
              <mc:Fallback>
                <p:oleObj name="Document" r:id="rId2" imgW="8153322" imgH="3976012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96900" y="622300"/>
                        <a:ext cx="8083550" cy="3937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文本框 2">
            <a:extLst>
              <a:ext uri="{FF2B5EF4-FFF2-40B4-BE49-F238E27FC236}">
                <a16:creationId xmlns:a16="http://schemas.microsoft.com/office/drawing/2014/main" id="{6B337BC1-0BA3-4A67-8C1D-2B07EF49949F}"/>
              </a:ext>
            </a:extLst>
          </p:cNvPr>
          <p:cNvSpPr txBox="1"/>
          <p:nvPr/>
        </p:nvSpPr>
        <p:spPr>
          <a:xfrm>
            <a:off x="1144316" y="4545013"/>
            <a:ext cx="788961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/>
              <a:t>a=[2,4;3,-5;1,2;2,1];</a:t>
            </a:r>
            <a:endParaRPr lang="zh-CN" altLang="zh-CN" sz="2800"/>
          </a:p>
          <a:p>
            <a:r>
              <a:rPr lang="en-US" altLang="zh-CN" sz="2800" b="1"/>
              <a:t>b=[11;3;6;7]; s=a\b</a:t>
            </a:r>
            <a:endParaRPr lang="zh-CN" altLang="zh-CN" sz="2800"/>
          </a:p>
        </p:txBody>
      </p:sp>
    </p:spTree>
    <p:extLst>
      <p:ext uri="{BB962C8B-B14F-4D97-AF65-F5344CB8AC3E}">
        <p14:creationId xmlns:p14="http://schemas.microsoft.com/office/powerpoint/2010/main" val="3849834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89151524"/>
              </p:ext>
            </p:extLst>
          </p:nvPr>
        </p:nvGraphicFramePr>
        <p:xfrm>
          <a:off x="477838" y="862013"/>
          <a:ext cx="8083550" cy="365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3707295" progId="Word.Document.12">
                  <p:embed/>
                </p:oleObj>
              </mc:Choice>
              <mc:Fallback>
                <p:oleObj name="Document" r:id="rId2" imgW="8153322" imgH="370729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77838" y="862013"/>
                        <a:ext cx="8083550" cy="3657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68258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59442289"/>
              </p:ext>
            </p:extLst>
          </p:nvPr>
        </p:nvGraphicFramePr>
        <p:xfrm>
          <a:off x="530225" y="661489"/>
          <a:ext cx="8083550" cy="425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4296600" progId="Word.Document.12">
                  <p:embed/>
                </p:oleObj>
              </mc:Choice>
              <mc:Fallback>
                <p:oleObj name="Document" r:id="rId2" imgW="8153322" imgH="4296600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0225" y="661489"/>
                        <a:ext cx="8083550" cy="425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文本框 2">
            <a:extLst>
              <a:ext uri="{FF2B5EF4-FFF2-40B4-BE49-F238E27FC236}">
                <a16:creationId xmlns:a16="http://schemas.microsoft.com/office/drawing/2014/main" id="{6B337BC1-0BA3-4A67-8C1D-2B07EF49949F}"/>
              </a:ext>
            </a:extLst>
          </p:cNvPr>
          <p:cNvSpPr txBox="1"/>
          <p:nvPr/>
        </p:nvSpPr>
        <p:spPr>
          <a:xfrm>
            <a:off x="869996" y="5041401"/>
            <a:ext cx="788961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/>
              <a:t>a=sym([1,1,0;1,0,1;1,1,1;1,2,-1]);</a:t>
            </a:r>
            <a:endParaRPr lang="zh-CN" altLang="zh-CN" sz="2800"/>
          </a:p>
          <a:p>
            <a:r>
              <a:rPr lang="en-US" altLang="zh-CN" sz="2800" b="1"/>
              <a:t>b=sym([1;2;0;-1]); x = pinv(a)*b</a:t>
            </a:r>
            <a:endParaRPr lang="zh-CN" altLang="zh-CN" sz="2800"/>
          </a:p>
        </p:txBody>
      </p:sp>
    </p:spTree>
    <p:extLst>
      <p:ext uri="{BB962C8B-B14F-4D97-AF65-F5344CB8AC3E}">
        <p14:creationId xmlns:p14="http://schemas.microsoft.com/office/powerpoint/2010/main" val="1627671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11544350"/>
              </p:ext>
            </p:extLst>
          </p:nvPr>
        </p:nvGraphicFramePr>
        <p:xfrm>
          <a:off x="477838" y="862013"/>
          <a:ext cx="8083550" cy="4438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4487873" progId="Word.Document.12">
                  <p:embed/>
                </p:oleObj>
              </mc:Choice>
              <mc:Fallback>
                <p:oleObj name="Document" r:id="rId2" imgW="8153322" imgH="4487873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77838" y="862013"/>
                        <a:ext cx="8083550" cy="4438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47905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58280488"/>
              </p:ext>
            </p:extLst>
          </p:nvPr>
        </p:nvGraphicFramePr>
        <p:xfrm>
          <a:off x="477838" y="862013"/>
          <a:ext cx="8083550" cy="5114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5173715" progId="Word.Document.12">
                  <p:embed/>
                </p:oleObj>
              </mc:Choice>
              <mc:Fallback>
                <p:oleObj name="Document" r:id="rId2" imgW="8153322" imgH="517371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77838" y="862013"/>
                        <a:ext cx="8083550" cy="5114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61162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0C5D82B3-28FC-4141-B8A2-C710819C9F53}"/>
              </a:ext>
            </a:extLst>
          </p:cNvPr>
          <p:cNvSpPr txBox="1"/>
          <p:nvPr/>
        </p:nvSpPr>
        <p:spPr>
          <a:xfrm>
            <a:off x="689066" y="890175"/>
            <a:ext cx="812836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/>
              <a:t>a=sym([1,-1,-1,1,0;1,-1,1,-3,1;1,-1,-2,3,-1/2]);</a:t>
            </a:r>
            <a:endParaRPr lang="zh-CN" altLang="zh-CN" sz="2800"/>
          </a:p>
          <a:p>
            <a:r>
              <a:rPr lang="en-US" altLang="zh-CN" sz="2800" b="1"/>
              <a:t>b=rref(a)  %</a:t>
            </a:r>
            <a:r>
              <a:rPr lang="zh-CN" altLang="zh-CN" sz="2800" b="1"/>
              <a:t>求增广矩阵的行最简形</a:t>
            </a:r>
            <a:endParaRPr lang="zh-CN" altLang="zh-CN" sz="2800"/>
          </a:p>
        </p:txBody>
      </p:sp>
    </p:spTree>
    <p:extLst>
      <p:ext uri="{BB962C8B-B14F-4D97-AF65-F5344CB8AC3E}">
        <p14:creationId xmlns:p14="http://schemas.microsoft.com/office/powerpoint/2010/main" val="4100716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69901665"/>
              </p:ext>
            </p:extLst>
          </p:nvPr>
        </p:nvGraphicFramePr>
        <p:xfrm>
          <a:off x="304800" y="1365250"/>
          <a:ext cx="8574088" cy="4889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806852" imgH="5031031" progId="Word.Document.12">
                  <p:embed/>
                </p:oleObj>
              </mc:Choice>
              <mc:Fallback>
                <p:oleObj name="Document" r:id="rId2" imgW="8806852" imgH="5031031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04800" y="1365250"/>
                        <a:ext cx="8574088" cy="4889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BE8F469D-FF6C-4B17-A1B0-D65CAE77C149}"/>
              </a:ext>
            </a:extLst>
          </p:cNvPr>
          <p:cNvSpPr txBox="1"/>
          <p:nvPr/>
        </p:nvSpPr>
        <p:spPr>
          <a:xfrm>
            <a:off x="380515" y="622011"/>
            <a:ext cx="85544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0293B8"/>
                </a:solidFill>
              </a:rPr>
              <a:t>A.5.4  </a:t>
            </a:r>
            <a:r>
              <a:rPr lang="zh-CN" altLang="en-US" sz="3600" b="1">
                <a:solidFill>
                  <a:srgbClr val="0293B8"/>
                </a:solidFill>
              </a:rPr>
              <a:t>相似矩阵及二次型</a:t>
            </a:r>
            <a:endParaRPr lang="zh-CN" altLang="en-US" sz="3600" b="1" dirty="0">
              <a:solidFill>
                <a:srgbClr val="0293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7944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50469389"/>
              </p:ext>
            </p:extLst>
          </p:nvPr>
        </p:nvGraphicFramePr>
        <p:xfrm>
          <a:off x="477838" y="862013"/>
          <a:ext cx="8083550" cy="365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3705854" progId="Word.Document.12">
                  <p:embed/>
                </p:oleObj>
              </mc:Choice>
              <mc:Fallback>
                <p:oleObj name="Document" r:id="rId2" imgW="8153322" imgH="370585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77838" y="862013"/>
                        <a:ext cx="8083550" cy="3657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70006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57129486"/>
              </p:ext>
            </p:extLst>
          </p:nvPr>
        </p:nvGraphicFramePr>
        <p:xfrm>
          <a:off x="477838" y="862013"/>
          <a:ext cx="8083550" cy="5724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5786434" progId="Word.Document.12">
                  <p:embed/>
                </p:oleObj>
              </mc:Choice>
              <mc:Fallback>
                <p:oleObj name="Document" r:id="rId2" imgW="8153322" imgH="578643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77838" y="862013"/>
                        <a:ext cx="8083550" cy="5724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56484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0C5D82B3-28FC-4141-B8A2-C710819C9F53}"/>
              </a:ext>
            </a:extLst>
          </p:cNvPr>
          <p:cNvSpPr txBox="1"/>
          <p:nvPr/>
        </p:nvSpPr>
        <p:spPr>
          <a:xfrm>
            <a:off x="689066" y="890175"/>
            <a:ext cx="8128362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/>
              <a:t>A=sym([0,1,1,-1;1,0,-1,1;1,-1,0,1;-1,1,1,0]);</a:t>
            </a:r>
            <a:endParaRPr lang="zh-CN" altLang="zh-CN" sz="2800"/>
          </a:p>
          <a:p>
            <a:r>
              <a:rPr lang="en-US" altLang="zh-CN" sz="2800" b="1"/>
              <a:t>[P1,D]=eig(A)  %</a:t>
            </a:r>
            <a:r>
              <a:rPr lang="zh-CN" altLang="zh-CN" sz="2800" b="1"/>
              <a:t>把矩阵进行相似对角化</a:t>
            </a:r>
            <a:endParaRPr lang="zh-CN" altLang="zh-CN" sz="2800"/>
          </a:p>
          <a:p>
            <a:r>
              <a:rPr lang="en-US" altLang="zh-CN" sz="2800" b="1"/>
              <a:t>P2=orth(P1)  %</a:t>
            </a:r>
            <a:r>
              <a:rPr lang="zh-CN" altLang="zh-CN" sz="2800" b="1"/>
              <a:t>把矩阵正交规范化</a:t>
            </a:r>
            <a:endParaRPr lang="zh-CN" altLang="zh-CN" sz="2800"/>
          </a:p>
        </p:txBody>
      </p:sp>
    </p:spTree>
    <p:extLst>
      <p:ext uri="{BB962C8B-B14F-4D97-AF65-F5344CB8AC3E}">
        <p14:creationId xmlns:p14="http://schemas.microsoft.com/office/powerpoint/2010/main" val="1153021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35940785"/>
              </p:ext>
            </p:extLst>
          </p:nvPr>
        </p:nvGraphicFramePr>
        <p:xfrm>
          <a:off x="399461" y="647291"/>
          <a:ext cx="8083550" cy="3670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3712338" progId="Word.Document.12">
                  <p:embed/>
                </p:oleObj>
              </mc:Choice>
              <mc:Fallback>
                <p:oleObj name="Document" r:id="rId2" imgW="8153322" imgH="3712338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99461" y="647291"/>
                        <a:ext cx="8083550" cy="3670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文本框 2">
            <a:extLst>
              <a:ext uri="{FF2B5EF4-FFF2-40B4-BE49-F238E27FC236}">
                <a16:creationId xmlns:a16="http://schemas.microsoft.com/office/drawing/2014/main" id="{6B337BC1-0BA3-4A67-8C1D-2B07EF49949F}"/>
              </a:ext>
            </a:extLst>
          </p:cNvPr>
          <p:cNvSpPr txBox="1"/>
          <p:nvPr/>
        </p:nvSpPr>
        <p:spPr>
          <a:xfrm>
            <a:off x="998620" y="3102166"/>
            <a:ext cx="7889611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/>
              <a:t>a = [2 -2 0; -2 4 0; 0 0 5];</a:t>
            </a:r>
            <a:endParaRPr lang="zh-CN" altLang="zh-CN" sz="2800"/>
          </a:p>
          <a:p>
            <a:r>
              <a:rPr lang="en-US" altLang="zh-CN" sz="2800" b="1"/>
              <a:t>b = eig(a)  %</a:t>
            </a:r>
            <a:r>
              <a:rPr lang="zh-CN" altLang="zh-CN" sz="2800" b="1"/>
              <a:t>求矩阵</a:t>
            </a:r>
            <a:r>
              <a:rPr lang="en-US" altLang="zh-CN" sz="2800" b="1"/>
              <a:t>a</a:t>
            </a:r>
            <a:r>
              <a:rPr lang="zh-CN" altLang="zh-CN" sz="2800" b="1"/>
              <a:t>的特征值</a:t>
            </a:r>
            <a:endParaRPr lang="zh-CN" altLang="zh-CN" sz="2800"/>
          </a:p>
          <a:p>
            <a:r>
              <a:rPr lang="en-US" altLang="zh-CN" sz="2800" b="1"/>
              <a:t>if all(b&gt;0)</a:t>
            </a:r>
            <a:endParaRPr lang="zh-CN" altLang="zh-CN" sz="2800"/>
          </a:p>
          <a:p>
            <a:r>
              <a:rPr lang="en-US" altLang="zh-CN" sz="2800" b="1"/>
              <a:t>    fprintf('</a:t>
            </a:r>
            <a:r>
              <a:rPr lang="zh-CN" altLang="zh-CN" sz="2800" b="1"/>
              <a:t>二次型正定</a:t>
            </a:r>
            <a:r>
              <a:rPr lang="en-US" altLang="zh-CN" sz="2800" b="1"/>
              <a:t>\n')</a:t>
            </a:r>
            <a:endParaRPr lang="zh-CN" altLang="zh-CN" sz="2800"/>
          </a:p>
          <a:p>
            <a:r>
              <a:rPr lang="en-US" altLang="zh-CN" sz="2800" b="1"/>
              <a:t>else</a:t>
            </a:r>
            <a:endParaRPr lang="zh-CN" altLang="zh-CN" sz="2800"/>
          </a:p>
          <a:p>
            <a:r>
              <a:rPr lang="en-US" altLang="zh-CN" sz="2800" b="1"/>
              <a:t>    fprintf('</a:t>
            </a:r>
            <a:r>
              <a:rPr lang="zh-CN" altLang="zh-CN" sz="2800" b="1"/>
              <a:t>二次型非正定</a:t>
            </a:r>
            <a:r>
              <a:rPr lang="en-US" altLang="zh-CN" sz="2800" b="1"/>
              <a:t>\n')</a:t>
            </a:r>
            <a:endParaRPr lang="zh-CN" altLang="zh-CN" sz="2800"/>
          </a:p>
          <a:p>
            <a:r>
              <a:rPr lang="en-US" altLang="zh-CN" sz="2800" b="1"/>
              <a:t>end</a:t>
            </a:r>
            <a:endParaRPr lang="zh-CN" altLang="zh-CN" sz="2800"/>
          </a:p>
        </p:txBody>
      </p:sp>
    </p:spTree>
    <p:extLst>
      <p:ext uri="{BB962C8B-B14F-4D97-AF65-F5344CB8AC3E}">
        <p14:creationId xmlns:p14="http://schemas.microsoft.com/office/powerpoint/2010/main" val="1599194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3DF7DC0-9AEC-4FC3-AD92-1B7907AC0806}"/>
              </a:ext>
            </a:extLst>
          </p:cNvPr>
          <p:cNvSpPr txBox="1"/>
          <p:nvPr/>
        </p:nvSpPr>
        <p:spPr>
          <a:xfrm>
            <a:off x="384870" y="574120"/>
            <a:ext cx="794923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200" b="1">
                <a:solidFill>
                  <a:srgbClr val="319095"/>
                </a:solidFill>
              </a:rPr>
              <a:t>A.6 </a:t>
            </a:r>
            <a:r>
              <a:rPr lang="zh-CN" altLang="en-US" sz="4200" b="1">
                <a:solidFill>
                  <a:srgbClr val="319095"/>
                </a:solidFill>
              </a:rPr>
              <a:t>数据处理</a:t>
            </a:r>
            <a:endParaRPr lang="zh-CN" altLang="en-US" sz="4200" b="1" dirty="0">
              <a:solidFill>
                <a:srgbClr val="319095"/>
              </a:solidFill>
            </a:endParaRPr>
          </a:p>
        </p:txBody>
      </p:sp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45227503"/>
              </p:ext>
            </p:extLst>
          </p:nvPr>
        </p:nvGraphicFramePr>
        <p:xfrm>
          <a:off x="380515" y="1803925"/>
          <a:ext cx="8083550" cy="4891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4944621" progId="Word.Document.12">
                  <p:embed/>
                </p:oleObj>
              </mc:Choice>
              <mc:Fallback>
                <p:oleObj name="Document" r:id="rId2" imgW="8153322" imgH="4944621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80515" y="1803925"/>
                        <a:ext cx="8083550" cy="4891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72A91438-A5FF-416E-A9CC-E926A3972AB5}"/>
              </a:ext>
            </a:extLst>
          </p:cNvPr>
          <p:cNvSpPr txBox="1"/>
          <p:nvPr/>
        </p:nvSpPr>
        <p:spPr>
          <a:xfrm>
            <a:off x="380515" y="1157594"/>
            <a:ext cx="85806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0293B8"/>
                </a:solidFill>
              </a:rPr>
              <a:t>A.6.1  Matlab</a:t>
            </a:r>
            <a:r>
              <a:rPr lang="zh-CN" altLang="zh-CN" sz="3600" b="1">
                <a:solidFill>
                  <a:srgbClr val="0293B8"/>
                </a:solidFill>
              </a:rPr>
              <a:t>中的默认数据文件</a:t>
            </a:r>
            <a:r>
              <a:rPr lang="en-US" altLang="zh-CN" sz="3600" b="1">
                <a:solidFill>
                  <a:srgbClr val="0293B8"/>
                </a:solidFill>
              </a:rPr>
              <a:t>mat</a:t>
            </a:r>
            <a:r>
              <a:rPr lang="zh-CN" altLang="zh-CN" sz="3600" b="1">
                <a:solidFill>
                  <a:srgbClr val="0293B8"/>
                </a:solidFill>
              </a:rPr>
              <a:t>文件</a:t>
            </a:r>
            <a:endParaRPr lang="zh-CN" altLang="en-US" sz="3600" b="1" dirty="0">
              <a:solidFill>
                <a:srgbClr val="0293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7443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33576255"/>
              </p:ext>
            </p:extLst>
          </p:nvPr>
        </p:nvGraphicFramePr>
        <p:xfrm>
          <a:off x="477838" y="862013"/>
          <a:ext cx="8083550" cy="5724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5789676" progId="Word.Document.12">
                  <p:embed/>
                </p:oleObj>
              </mc:Choice>
              <mc:Fallback>
                <p:oleObj name="Document" r:id="rId2" imgW="8153322" imgH="5789676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77838" y="862013"/>
                        <a:ext cx="8083550" cy="5724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98678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08786900"/>
              </p:ext>
            </p:extLst>
          </p:nvPr>
        </p:nvGraphicFramePr>
        <p:xfrm>
          <a:off x="304800" y="1365250"/>
          <a:ext cx="8574088" cy="4889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806852" imgH="5033913" progId="Word.Document.12">
                  <p:embed/>
                </p:oleObj>
              </mc:Choice>
              <mc:Fallback>
                <p:oleObj name="Document" r:id="rId2" imgW="8806852" imgH="5033913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04800" y="1365250"/>
                        <a:ext cx="8574088" cy="4889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BE8F469D-FF6C-4B17-A1B0-D65CAE77C149}"/>
              </a:ext>
            </a:extLst>
          </p:cNvPr>
          <p:cNvSpPr txBox="1"/>
          <p:nvPr/>
        </p:nvSpPr>
        <p:spPr>
          <a:xfrm>
            <a:off x="380515" y="622011"/>
            <a:ext cx="85544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0293B8"/>
                </a:solidFill>
              </a:rPr>
              <a:t>A.6.2  </a:t>
            </a:r>
            <a:r>
              <a:rPr lang="zh-CN" altLang="en-US" sz="3600" b="1">
                <a:solidFill>
                  <a:srgbClr val="0293B8"/>
                </a:solidFill>
              </a:rPr>
              <a:t>纯文本文件</a:t>
            </a:r>
            <a:endParaRPr lang="zh-CN" altLang="en-US" sz="3600" b="1" dirty="0">
              <a:solidFill>
                <a:srgbClr val="0293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905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2264590"/>
              </p:ext>
            </p:extLst>
          </p:nvPr>
        </p:nvGraphicFramePr>
        <p:xfrm>
          <a:off x="373335" y="705259"/>
          <a:ext cx="8083550" cy="3670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3712338" progId="Word.Document.12">
                  <p:embed/>
                </p:oleObj>
              </mc:Choice>
              <mc:Fallback>
                <p:oleObj name="Document" r:id="rId2" imgW="8153322" imgH="3712338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73335" y="705259"/>
                        <a:ext cx="8083550" cy="3670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文本框 2">
            <a:extLst>
              <a:ext uri="{FF2B5EF4-FFF2-40B4-BE49-F238E27FC236}">
                <a16:creationId xmlns:a16="http://schemas.microsoft.com/office/drawing/2014/main" id="{6B337BC1-0BA3-4A67-8C1D-2B07EF49949F}"/>
              </a:ext>
            </a:extLst>
          </p:cNvPr>
          <p:cNvSpPr txBox="1"/>
          <p:nvPr/>
        </p:nvSpPr>
        <p:spPr>
          <a:xfrm>
            <a:off x="881054" y="2044005"/>
            <a:ext cx="7889611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/>
              <a:t>a=load('dataA_29.txt');</a:t>
            </a:r>
            <a:endParaRPr lang="zh-CN" altLang="zh-CN" sz="2800"/>
          </a:p>
          <a:p>
            <a:r>
              <a:rPr lang="zh-CN" altLang="zh-CN" sz="2800" b="1"/>
              <a:t>或者是</a:t>
            </a:r>
            <a:endParaRPr lang="zh-CN" altLang="zh-CN" sz="2800"/>
          </a:p>
          <a:p>
            <a:r>
              <a:rPr lang="en-US" altLang="zh-CN" sz="2800" b="1"/>
              <a:t>b=readmatrix('dataA_29.txt');</a:t>
            </a:r>
            <a:endParaRPr lang="zh-CN" altLang="zh-CN" sz="2800"/>
          </a:p>
        </p:txBody>
      </p:sp>
    </p:spTree>
    <p:extLst>
      <p:ext uri="{BB962C8B-B14F-4D97-AF65-F5344CB8AC3E}">
        <p14:creationId xmlns:p14="http://schemas.microsoft.com/office/powerpoint/2010/main" val="1556830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71414473"/>
              </p:ext>
            </p:extLst>
          </p:nvPr>
        </p:nvGraphicFramePr>
        <p:xfrm>
          <a:off x="373335" y="705259"/>
          <a:ext cx="8083550" cy="3670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3713779" progId="Word.Document.12">
                  <p:embed/>
                </p:oleObj>
              </mc:Choice>
              <mc:Fallback>
                <p:oleObj name="Document" r:id="rId2" imgW="8153322" imgH="3713779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73335" y="705259"/>
                        <a:ext cx="8083550" cy="3670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文本框 2">
            <a:extLst>
              <a:ext uri="{FF2B5EF4-FFF2-40B4-BE49-F238E27FC236}">
                <a16:creationId xmlns:a16="http://schemas.microsoft.com/office/drawing/2014/main" id="{6B337BC1-0BA3-4A67-8C1D-2B07EF49949F}"/>
              </a:ext>
            </a:extLst>
          </p:cNvPr>
          <p:cNvSpPr txBox="1"/>
          <p:nvPr/>
        </p:nvSpPr>
        <p:spPr>
          <a:xfrm>
            <a:off x="881054" y="2044005"/>
            <a:ext cx="788961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/>
              <a:t>b=randi([0,10],3)  %</a:t>
            </a:r>
            <a:r>
              <a:rPr lang="zh-CN" altLang="zh-CN" sz="2800" b="1"/>
              <a:t>生成</a:t>
            </a:r>
            <a:r>
              <a:rPr lang="en-US" altLang="zh-CN" sz="2800" b="1"/>
              <a:t>3</a:t>
            </a:r>
            <a:r>
              <a:rPr lang="zh-CN" altLang="zh-CN" sz="2800" b="1"/>
              <a:t>阶随机整数矩阵</a:t>
            </a:r>
            <a:endParaRPr lang="zh-CN" altLang="zh-CN" sz="2800"/>
          </a:p>
          <a:p>
            <a:r>
              <a:rPr lang="en-US" altLang="zh-CN" sz="2800" b="1"/>
              <a:t>writematrix(b,'dataA_30.txt')</a:t>
            </a:r>
            <a:endParaRPr lang="zh-CN" altLang="zh-CN" sz="2800"/>
          </a:p>
        </p:txBody>
      </p:sp>
    </p:spTree>
    <p:extLst>
      <p:ext uri="{BB962C8B-B14F-4D97-AF65-F5344CB8AC3E}">
        <p14:creationId xmlns:p14="http://schemas.microsoft.com/office/powerpoint/2010/main" val="3325482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37976368"/>
              </p:ext>
            </p:extLst>
          </p:nvPr>
        </p:nvGraphicFramePr>
        <p:xfrm>
          <a:off x="373335" y="705259"/>
          <a:ext cx="8083550" cy="3670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3715219" progId="Word.Document.12">
                  <p:embed/>
                </p:oleObj>
              </mc:Choice>
              <mc:Fallback>
                <p:oleObj name="Document" r:id="rId2" imgW="8153322" imgH="3715219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73335" y="705259"/>
                        <a:ext cx="8083550" cy="3670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文本框 2">
            <a:extLst>
              <a:ext uri="{FF2B5EF4-FFF2-40B4-BE49-F238E27FC236}">
                <a16:creationId xmlns:a16="http://schemas.microsoft.com/office/drawing/2014/main" id="{6B337BC1-0BA3-4A67-8C1D-2B07EF49949F}"/>
              </a:ext>
            </a:extLst>
          </p:cNvPr>
          <p:cNvSpPr txBox="1"/>
          <p:nvPr/>
        </p:nvSpPr>
        <p:spPr>
          <a:xfrm>
            <a:off x="972494" y="2063355"/>
            <a:ext cx="788961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/>
              <a:t>clc, clear, a=normrnd(0,1,100,200);</a:t>
            </a:r>
            <a:endParaRPr lang="zh-CN" altLang="zh-CN" sz="2800"/>
          </a:p>
          <a:p>
            <a:r>
              <a:rPr lang="en-US" altLang="zh-CN" sz="2800" b="1"/>
              <a:t>writematrix(a, 'dataA_31.xlsx')</a:t>
            </a:r>
            <a:endParaRPr lang="zh-CN" altLang="zh-CN" sz="2800"/>
          </a:p>
        </p:txBody>
      </p:sp>
    </p:spTree>
    <p:extLst>
      <p:ext uri="{BB962C8B-B14F-4D97-AF65-F5344CB8AC3E}">
        <p14:creationId xmlns:p14="http://schemas.microsoft.com/office/powerpoint/2010/main" val="3639402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70884455"/>
              </p:ext>
            </p:extLst>
          </p:nvPr>
        </p:nvGraphicFramePr>
        <p:xfrm>
          <a:off x="304800" y="1365250"/>
          <a:ext cx="8574088" cy="1749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836582" imgH="1797239" progId="Word.Document.12">
                  <p:embed/>
                </p:oleObj>
              </mc:Choice>
              <mc:Fallback>
                <p:oleObj name="Document" r:id="rId2" imgW="8836582" imgH="1797239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04800" y="1365250"/>
                        <a:ext cx="8574088" cy="17494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BE8F469D-FF6C-4B17-A1B0-D65CAE77C149}"/>
              </a:ext>
            </a:extLst>
          </p:cNvPr>
          <p:cNvSpPr txBox="1"/>
          <p:nvPr/>
        </p:nvSpPr>
        <p:spPr>
          <a:xfrm>
            <a:off x="380515" y="622011"/>
            <a:ext cx="85544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0293B8"/>
                </a:solidFill>
              </a:rPr>
              <a:t>A.6.3  Excel</a:t>
            </a:r>
            <a:r>
              <a:rPr lang="zh-CN" altLang="zh-CN" sz="3600" b="1">
                <a:solidFill>
                  <a:srgbClr val="0293B8"/>
                </a:solidFill>
              </a:rPr>
              <a:t>文件</a:t>
            </a:r>
            <a:endParaRPr lang="zh-CN" altLang="en-US" sz="3600" b="1" dirty="0">
              <a:solidFill>
                <a:srgbClr val="0293B8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502CC5D-D593-4806-BC27-410A3AA538B9}"/>
              </a:ext>
            </a:extLst>
          </p:cNvPr>
          <p:cNvSpPr txBox="1"/>
          <p:nvPr/>
        </p:nvSpPr>
        <p:spPr>
          <a:xfrm>
            <a:off x="494638" y="2789219"/>
            <a:ext cx="819441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/>
              <a:t>a=rand(5,10); warning('off')</a:t>
            </a:r>
            <a:endParaRPr lang="zh-CN" altLang="zh-CN" sz="2800"/>
          </a:p>
          <a:p>
            <a:r>
              <a:rPr lang="en-US" altLang="zh-CN" sz="2800" b="1"/>
              <a:t>writematrix(a, 'dataA_32.xlsx', 'Sheet', 2, 'Range', 'B2')</a:t>
            </a:r>
            <a:endParaRPr lang="zh-CN" altLang="zh-CN" sz="2800"/>
          </a:p>
        </p:txBody>
      </p:sp>
    </p:spTree>
    <p:extLst>
      <p:ext uri="{BB962C8B-B14F-4D97-AF65-F5344CB8AC3E}">
        <p14:creationId xmlns:p14="http://schemas.microsoft.com/office/powerpoint/2010/main" val="662082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69411394"/>
              </p:ext>
            </p:extLst>
          </p:nvPr>
        </p:nvGraphicFramePr>
        <p:xfrm>
          <a:off x="477838" y="862013"/>
          <a:ext cx="8083550" cy="3670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3705854" progId="Word.Document.12">
                  <p:embed/>
                </p:oleObj>
              </mc:Choice>
              <mc:Fallback>
                <p:oleObj name="Document" r:id="rId2" imgW="8153322" imgH="370585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77838" y="862013"/>
                        <a:ext cx="8083550" cy="3670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41974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85279303"/>
              </p:ext>
            </p:extLst>
          </p:nvPr>
        </p:nvGraphicFramePr>
        <p:xfrm>
          <a:off x="373335" y="705259"/>
          <a:ext cx="8083550" cy="3670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3717021" progId="Word.Document.12">
                  <p:embed/>
                </p:oleObj>
              </mc:Choice>
              <mc:Fallback>
                <p:oleObj name="Document" r:id="rId2" imgW="8153322" imgH="3717021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73335" y="705259"/>
                        <a:ext cx="8083550" cy="3670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文本框 2">
            <a:extLst>
              <a:ext uri="{FF2B5EF4-FFF2-40B4-BE49-F238E27FC236}">
                <a16:creationId xmlns:a16="http://schemas.microsoft.com/office/drawing/2014/main" id="{6B337BC1-0BA3-4A67-8C1D-2B07EF49949F}"/>
              </a:ext>
            </a:extLst>
          </p:cNvPr>
          <p:cNvSpPr txBox="1"/>
          <p:nvPr/>
        </p:nvSpPr>
        <p:spPr>
          <a:xfrm>
            <a:off x="373335" y="2644710"/>
            <a:ext cx="84197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/>
              <a:t>b=readmatrix('dataA_32.xlsx','Sheet',2,'Range','C3:F6')</a:t>
            </a:r>
            <a:endParaRPr lang="zh-CN" altLang="zh-CN" sz="2800"/>
          </a:p>
        </p:txBody>
      </p:sp>
    </p:spTree>
    <p:extLst>
      <p:ext uri="{BB962C8B-B14F-4D97-AF65-F5344CB8AC3E}">
        <p14:creationId xmlns:p14="http://schemas.microsoft.com/office/powerpoint/2010/main" val="916231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60868339"/>
              </p:ext>
            </p:extLst>
          </p:nvPr>
        </p:nvGraphicFramePr>
        <p:xfrm>
          <a:off x="304800" y="1365250"/>
          <a:ext cx="8601075" cy="4557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836582" imgH="4692851" progId="Word.Document.12">
                  <p:embed/>
                </p:oleObj>
              </mc:Choice>
              <mc:Fallback>
                <p:oleObj name="Document" r:id="rId2" imgW="8836582" imgH="4692851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04800" y="1365250"/>
                        <a:ext cx="8601075" cy="45577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BE8F469D-FF6C-4B17-A1B0-D65CAE77C149}"/>
              </a:ext>
            </a:extLst>
          </p:cNvPr>
          <p:cNvSpPr txBox="1"/>
          <p:nvPr/>
        </p:nvSpPr>
        <p:spPr>
          <a:xfrm>
            <a:off x="380515" y="622011"/>
            <a:ext cx="85544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0293B8"/>
                </a:solidFill>
              </a:rPr>
              <a:t>A.6.4  </a:t>
            </a:r>
            <a:r>
              <a:rPr lang="zh-CN" altLang="en-US" sz="3600" b="1">
                <a:solidFill>
                  <a:srgbClr val="0293B8"/>
                </a:solidFill>
              </a:rPr>
              <a:t>字符串数据</a:t>
            </a:r>
            <a:endParaRPr lang="zh-CN" altLang="en-US" sz="3600" b="1" dirty="0">
              <a:solidFill>
                <a:srgbClr val="0293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2559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98551842"/>
              </p:ext>
            </p:extLst>
          </p:nvPr>
        </p:nvGraphicFramePr>
        <p:xfrm>
          <a:off x="373335" y="509314"/>
          <a:ext cx="8083550" cy="3670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3718461" progId="Word.Document.12">
                  <p:embed/>
                </p:oleObj>
              </mc:Choice>
              <mc:Fallback>
                <p:oleObj name="Document" r:id="rId2" imgW="8153322" imgH="3718461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73335" y="509314"/>
                        <a:ext cx="8083550" cy="3670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文本框 2">
            <a:extLst>
              <a:ext uri="{FF2B5EF4-FFF2-40B4-BE49-F238E27FC236}">
                <a16:creationId xmlns:a16="http://schemas.microsoft.com/office/drawing/2014/main" id="{6B337BC1-0BA3-4A67-8C1D-2B07EF49949F}"/>
              </a:ext>
            </a:extLst>
          </p:cNvPr>
          <p:cNvSpPr txBox="1"/>
          <p:nvPr/>
        </p:nvSpPr>
        <p:spPr>
          <a:xfrm>
            <a:off x="961163" y="1495177"/>
            <a:ext cx="8419700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/>
              <a:t>clc, clear, f=fopen('dataA_34_1.txt'); i=1;</a:t>
            </a:r>
            <a:endParaRPr lang="zh-CN" altLang="zh-CN" sz="2800"/>
          </a:p>
          <a:p>
            <a:r>
              <a:rPr lang="en-US" altLang="zh-CN" sz="2800" b="1"/>
              <a:t>while (~feof(f))</a:t>
            </a:r>
            <a:endParaRPr lang="zh-CN" altLang="zh-CN" sz="2800"/>
          </a:p>
          <a:p>
            <a:r>
              <a:rPr lang="en-US" altLang="zh-CN" sz="2800" b="1"/>
              <a:t>    d=fgetl(f); a=sum(d==97); c=sum(d==99);</a:t>
            </a:r>
            <a:endParaRPr lang="zh-CN" altLang="zh-CN" sz="2800"/>
          </a:p>
          <a:p>
            <a:r>
              <a:rPr lang="en-US" altLang="zh-CN" sz="2800" b="1"/>
              <a:t>    g=sum(d==103); t=sum(d==116);</a:t>
            </a:r>
            <a:endParaRPr lang="zh-CN" altLang="zh-CN" sz="2800"/>
          </a:p>
          <a:p>
            <a:r>
              <a:rPr lang="en-US" altLang="zh-CN" sz="2800" b="1"/>
              <a:t>    n=sum(d&gt;=97&amp;d&lt;=122); %</a:t>
            </a:r>
            <a:r>
              <a:rPr lang="zh-CN" altLang="zh-CN" sz="2800" b="1"/>
              <a:t>检验</a:t>
            </a:r>
            <a:r>
              <a:rPr lang="en-US" altLang="zh-CN" sz="2800" b="1"/>
              <a:t>26</a:t>
            </a:r>
            <a:r>
              <a:rPr lang="zh-CN" altLang="zh-CN" sz="2800" b="1"/>
              <a:t>个小写字符的个数</a:t>
            </a:r>
            <a:endParaRPr lang="zh-CN" altLang="zh-CN" sz="2800"/>
          </a:p>
          <a:p>
            <a:r>
              <a:rPr lang="en-US" altLang="zh-CN" sz="2800" b="1"/>
              <a:t>    s(i,:)=[a, c, g, t, n, a+c+g+t];</a:t>
            </a:r>
            <a:endParaRPr lang="zh-CN" altLang="zh-CN" sz="2800"/>
          </a:p>
          <a:p>
            <a:r>
              <a:rPr lang="en-US" altLang="zh-CN" sz="2800" b="1"/>
              <a:t>    i=i+1;</a:t>
            </a:r>
            <a:endParaRPr lang="zh-CN" altLang="zh-CN" sz="2800"/>
          </a:p>
          <a:p>
            <a:r>
              <a:rPr lang="en-US" altLang="zh-CN" sz="2800" b="1"/>
              <a:t>end</a:t>
            </a:r>
            <a:endParaRPr lang="zh-CN" altLang="zh-CN" sz="2800"/>
          </a:p>
          <a:p>
            <a:r>
              <a:rPr lang="en-US" altLang="zh-CN" sz="2800" b="1"/>
              <a:t>s, he=sum(s)</a:t>
            </a:r>
            <a:endParaRPr lang="zh-CN" altLang="zh-CN" sz="2800"/>
          </a:p>
          <a:p>
            <a:r>
              <a:rPr lang="en-US" altLang="zh-CN" sz="2800" b="1"/>
              <a:t>writematrix(s,'dataA_34_2.txt')</a:t>
            </a:r>
            <a:endParaRPr lang="zh-CN" altLang="zh-CN" sz="2800"/>
          </a:p>
        </p:txBody>
      </p:sp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8CAD63AD-5606-4F24-A159-3E036C326E6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79627896"/>
              </p:ext>
            </p:extLst>
          </p:nvPr>
        </p:nvGraphicFramePr>
        <p:xfrm>
          <a:off x="-358185" y="5896382"/>
          <a:ext cx="8083550" cy="3670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8153322" imgH="3718461" progId="Word.Document.12">
                  <p:embed/>
                </p:oleObj>
              </mc:Choice>
              <mc:Fallback>
                <p:oleObj name="Document" r:id="rId4" imgW="8153322" imgH="3718461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358185" y="5896382"/>
                        <a:ext cx="8083550" cy="3670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0455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12999836"/>
              </p:ext>
            </p:extLst>
          </p:nvPr>
        </p:nvGraphicFramePr>
        <p:xfrm>
          <a:off x="380515" y="1456690"/>
          <a:ext cx="8601075" cy="4557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836582" imgH="4695733" progId="Word.Document.12">
                  <p:embed/>
                </p:oleObj>
              </mc:Choice>
              <mc:Fallback>
                <p:oleObj name="Document" r:id="rId2" imgW="8836582" imgH="4695733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80515" y="1456690"/>
                        <a:ext cx="8601075" cy="45577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BE8F469D-FF6C-4B17-A1B0-D65CAE77C149}"/>
              </a:ext>
            </a:extLst>
          </p:cNvPr>
          <p:cNvSpPr txBox="1"/>
          <p:nvPr/>
        </p:nvSpPr>
        <p:spPr>
          <a:xfrm>
            <a:off x="380515" y="622011"/>
            <a:ext cx="85544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0293B8"/>
                </a:solidFill>
              </a:rPr>
              <a:t>A.6.5  </a:t>
            </a:r>
            <a:r>
              <a:rPr lang="zh-CN" altLang="en-US" sz="3600" b="1">
                <a:solidFill>
                  <a:srgbClr val="0293B8"/>
                </a:solidFill>
              </a:rPr>
              <a:t>图像文件</a:t>
            </a:r>
            <a:endParaRPr lang="zh-CN" altLang="en-US" sz="3600" b="1" dirty="0">
              <a:solidFill>
                <a:srgbClr val="0293B8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64911EC-26B1-40B1-AC21-B348EBFCD2A2}"/>
              </a:ext>
            </a:extLst>
          </p:cNvPr>
          <p:cNvSpPr txBox="1"/>
          <p:nvPr/>
        </p:nvSpPr>
        <p:spPr>
          <a:xfrm>
            <a:off x="873874" y="3429000"/>
            <a:ext cx="7889611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/>
              <a:t>a=imread('dataA_35_1.bmp'); subplot(121), imshow(a)</a:t>
            </a:r>
            <a:endParaRPr lang="zh-CN" altLang="zh-CN" sz="2800"/>
          </a:p>
          <a:p>
            <a:r>
              <a:rPr lang="en-US" altLang="zh-CN" sz="2800" b="1"/>
              <a:t>imwrite(a,'dataA_35_2.jpg');</a:t>
            </a:r>
            <a:endParaRPr lang="zh-CN" altLang="zh-CN" sz="2800"/>
          </a:p>
          <a:p>
            <a:r>
              <a:rPr lang="en-US" altLang="zh-CN" sz="2800" b="1"/>
              <a:t>subplot(122), imshow('dataA_35_2.jpg')</a:t>
            </a:r>
            <a:endParaRPr lang="zh-CN" altLang="zh-CN" sz="2800"/>
          </a:p>
        </p:txBody>
      </p:sp>
    </p:spTree>
    <p:extLst>
      <p:ext uri="{BB962C8B-B14F-4D97-AF65-F5344CB8AC3E}">
        <p14:creationId xmlns:p14="http://schemas.microsoft.com/office/powerpoint/2010/main" val="2167149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97153329"/>
              </p:ext>
            </p:extLst>
          </p:nvPr>
        </p:nvGraphicFramePr>
        <p:xfrm>
          <a:off x="373335" y="705259"/>
          <a:ext cx="8083550" cy="3670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3712338" progId="Word.Document.12">
                  <p:embed/>
                </p:oleObj>
              </mc:Choice>
              <mc:Fallback>
                <p:oleObj name="Document" r:id="rId2" imgW="8153322" imgH="3712338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73335" y="705259"/>
                        <a:ext cx="8083550" cy="3670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文本框 2">
            <a:extLst>
              <a:ext uri="{FF2B5EF4-FFF2-40B4-BE49-F238E27FC236}">
                <a16:creationId xmlns:a16="http://schemas.microsoft.com/office/drawing/2014/main" id="{6B337BC1-0BA3-4A67-8C1D-2B07EF49949F}"/>
              </a:ext>
            </a:extLst>
          </p:cNvPr>
          <p:cNvSpPr txBox="1"/>
          <p:nvPr/>
        </p:nvSpPr>
        <p:spPr>
          <a:xfrm>
            <a:off x="1037808" y="2180999"/>
            <a:ext cx="7889611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/>
              <a:t>clc, clear</a:t>
            </a:r>
            <a:endParaRPr lang="zh-CN" altLang="zh-CN" sz="2800"/>
          </a:p>
          <a:p>
            <a:r>
              <a:rPr lang="en-US" altLang="zh-CN" sz="2800" b="1"/>
              <a:t>for i=1:10</a:t>
            </a:r>
            <a:endParaRPr lang="zh-CN" altLang="zh-CN" sz="2800"/>
          </a:p>
          <a:p>
            <a:r>
              <a:rPr lang="en-US" altLang="zh-CN" sz="2800" b="1"/>
              <a:t>    str=['A_36_',int2str(i),'.jpg'];</a:t>
            </a:r>
            <a:endParaRPr lang="zh-CN" altLang="zh-CN" sz="2800"/>
          </a:p>
          <a:p>
            <a:r>
              <a:rPr lang="en-US" altLang="zh-CN" sz="2800" b="1"/>
              <a:t>    a(:,:,1)=rand(500); a(:,:,2)=rand(500)+100; a(:,:,3)=rand(500)+200;</a:t>
            </a:r>
            <a:endParaRPr lang="zh-CN" altLang="zh-CN" sz="2800"/>
          </a:p>
          <a:p>
            <a:r>
              <a:rPr lang="en-US" altLang="zh-CN" sz="2800" b="1"/>
              <a:t>    imwrite(a,str);</a:t>
            </a:r>
            <a:endParaRPr lang="zh-CN" altLang="zh-CN" sz="2800"/>
          </a:p>
          <a:p>
            <a:r>
              <a:rPr lang="en-US" altLang="zh-CN" sz="2800" b="1"/>
              <a:t>end</a:t>
            </a:r>
            <a:endParaRPr lang="zh-CN" altLang="zh-CN" sz="2800"/>
          </a:p>
        </p:txBody>
      </p:sp>
    </p:spTree>
    <p:extLst>
      <p:ext uri="{BB962C8B-B14F-4D97-AF65-F5344CB8AC3E}">
        <p14:creationId xmlns:p14="http://schemas.microsoft.com/office/powerpoint/2010/main" val="3897622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70562696"/>
              </p:ext>
            </p:extLst>
          </p:nvPr>
        </p:nvGraphicFramePr>
        <p:xfrm>
          <a:off x="271462" y="1347697"/>
          <a:ext cx="8601075" cy="4557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836582" imgH="4698976" progId="Word.Document.12">
                  <p:embed/>
                </p:oleObj>
              </mc:Choice>
              <mc:Fallback>
                <p:oleObj name="Document" r:id="rId2" imgW="8836582" imgH="4698976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71462" y="1347697"/>
                        <a:ext cx="8601075" cy="45577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BE8F469D-FF6C-4B17-A1B0-D65CAE77C149}"/>
              </a:ext>
            </a:extLst>
          </p:cNvPr>
          <p:cNvSpPr txBox="1"/>
          <p:nvPr/>
        </p:nvSpPr>
        <p:spPr>
          <a:xfrm>
            <a:off x="380515" y="622011"/>
            <a:ext cx="85544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0293B8"/>
                </a:solidFill>
              </a:rPr>
              <a:t>A.6.6  </a:t>
            </a:r>
            <a:r>
              <a:rPr lang="zh-CN" altLang="en-US" sz="3600" b="1">
                <a:solidFill>
                  <a:srgbClr val="0293B8"/>
                </a:solidFill>
              </a:rPr>
              <a:t>数据的批处理</a:t>
            </a:r>
            <a:endParaRPr lang="zh-CN" altLang="en-US" sz="3600" b="1" dirty="0">
              <a:solidFill>
                <a:srgbClr val="0293B8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64911EC-26B1-40B1-AC21-B348EBFCD2A2}"/>
              </a:ext>
            </a:extLst>
          </p:cNvPr>
          <p:cNvSpPr txBox="1"/>
          <p:nvPr/>
        </p:nvSpPr>
        <p:spPr>
          <a:xfrm>
            <a:off x="602411" y="2612201"/>
            <a:ext cx="8270126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600" b="1"/>
              <a:t>clc, clear</a:t>
            </a:r>
            <a:endParaRPr lang="zh-CN" altLang="zh-CN" sz="2600"/>
          </a:p>
          <a:p>
            <a:r>
              <a:rPr lang="en-US" altLang="zh-CN" sz="2600" b="1"/>
              <a:t>mydata=cell(1, 5); %</a:t>
            </a:r>
            <a:r>
              <a:rPr lang="zh-CN" altLang="zh-CN" sz="2600" b="1"/>
              <a:t>初始化存放各个文件数据的细胞数组</a:t>
            </a:r>
            <a:endParaRPr lang="zh-CN" altLang="zh-CN" sz="2600"/>
          </a:p>
          <a:p>
            <a:r>
              <a:rPr lang="en-US" altLang="zh-CN" sz="2600" b="1"/>
              <a:t>for k=1:5</a:t>
            </a:r>
            <a:endParaRPr lang="zh-CN" altLang="zh-CN" sz="2600"/>
          </a:p>
          <a:p>
            <a:r>
              <a:rPr lang="en-US" altLang="zh-CN" sz="2600" b="1"/>
              <a:t>    filename=sprintf('A_37_%d.xlsx', k); %</a:t>
            </a:r>
            <a:r>
              <a:rPr lang="zh-CN" altLang="zh-CN" sz="2600" b="1"/>
              <a:t>构造文件名的格式化字符串</a:t>
            </a:r>
            <a:endParaRPr lang="zh-CN" altLang="zh-CN" sz="2600"/>
          </a:p>
          <a:p>
            <a:r>
              <a:rPr lang="en-US" altLang="zh-CN" sz="2600" b="1"/>
              <a:t>    mydata{k}=importdata(filename); %</a:t>
            </a:r>
            <a:r>
              <a:rPr lang="zh-CN" altLang="zh-CN" sz="2600" b="1"/>
              <a:t>从文件导入数据</a:t>
            </a:r>
            <a:endParaRPr lang="zh-CN" altLang="zh-CN" sz="2600"/>
          </a:p>
          <a:p>
            <a:r>
              <a:rPr lang="en-US" altLang="zh-CN" sz="2600" b="1"/>
              <a:t>end</a:t>
            </a:r>
            <a:endParaRPr lang="zh-CN" altLang="zh-CN" sz="2600"/>
          </a:p>
          <a:p>
            <a:r>
              <a:rPr lang="en-US" altLang="zh-CN" sz="2600" b="1"/>
              <a:t>celldisp(mydata) %</a:t>
            </a:r>
            <a:r>
              <a:rPr lang="zh-CN" altLang="zh-CN" sz="2600" b="1"/>
              <a:t>显示细胞数组的数据</a:t>
            </a:r>
            <a:endParaRPr lang="zh-CN" altLang="zh-CN" sz="2600"/>
          </a:p>
        </p:txBody>
      </p:sp>
    </p:spTree>
    <p:extLst>
      <p:ext uri="{BB962C8B-B14F-4D97-AF65-F5344CB8AC3E}">
        <p14:creationId xmlns:p14="http://schemas.microsoft.com/office/powerpoint/2010/main" val="3060243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88768505"/>
              </p:ext>
            </p:extLst>
          </p:nvPr>
        </p:nvGraphicFramePr>
        <p:xfrm>
          <a:off x="373335" y="705259"/>
          <a:ext cx="8083550" cy="3670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3713779" progId="Word.Document.12">
                  <p:embed/>
                </p:oleObj>
              </mc:Choice>
              <mc:Fallback>
                <p:oleObj name="Document" r:id="rId2" imgW="8153322" imgH="3713779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73335" y="705259"/>
                        <a:ext cx="8083550" cy="3670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文本框 2">
            <a:extLst>
              <a:ext uri="{FF2B5EF4-FFF2-40B4-BE49-F238E27FC236}">
                <a16:creationId xmlns:a16="http://schemas.microsoft.com/office/drawing/2014/main" id="{6B337BC1-0BA3-4A67-8C1D-2B07EF49949F}"/>
              </a:ext>
            </a:extLst>
          </p:cNvPr>
          <p:cNvSpPr txBox="1"/>
          <p:nvPr/>
        </p:nvSpPr>
        <p:spPr>
          <a:xfrm>
            <a:off x="881054" y="2540409"/>
            <a:ext cx="7889611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/>
              <a:t>clc, clear, d=cell(1,5); %</a:t>
            </a:r>
            <a:r>
              <a:rPr lang="zh-CN" altLang="zh-CN" sz="2800" b="1"/>
              <a:t>初始化</a:t>
            </a:r>
            <a:endParaRPr lang="zh-CN" altLang="zh-CN" sz="2800"/>
          </a:p>
          <a:p>
            <a:r>
              <a:rPr lang="en-US" altLang="zh-CN" sz="2800" b="1"/>
              <a:t>for k=1:5</a:t>
            </a:r>
            <a:endParaRPr lang="zh-CN" altLang="zh-CN" sz="2800"/>
          </a:p>
          <a:p>
            <a:r>
              <a:rPr lang="en-US" altLang="zh-CN" sz="2800" b="1"/>
              <a:t>    fileName=sprintf('A_38_%02d.xlsx',k);</a:t>
            </a:r>
            <a:endParaRPr lang="zh-CN" altLang="zh-CN" sz="2800"/>
          </a:p>
          <a:p>
            <a:r>
              <a:rPr lang="en-US" altLang="zh-CN" sz="2800" b="1"/>
              <a:t>    d{k}=readmatrix(fileName,'Sheet',2,'Range','A1:C3');</a:t>
            </a:r>
            <a:endParaRPr lang="zh-CN" altLang="zh-CN" sz="2800"/>
          </a:p>
          <a:p>
            <a:r>
              <a:rPr lang="en-US" altLang="zh-CN" sz="2800" b="1"/>
              <a:t>end</a:t>
            </a:r>
            <a:endParaRPr lang="zh-CN" altLang="zh-CN" sz="2800"/>
          </a:p>
          <a:p>
            <a:r>
              <a:rPr lang="en-US" altLang="zh-CN" sz="2800" b="1"/>
              <a:t>celldisp(d) %</a:t>
            </a:r>
            <a:r>
              <a:rPr lang="zh-CN" altLang="zh-CN" sz="2800" b="1"/>
              <a:t>显示细胞数组的数据</a:t>
            </a:r>
            <a:endParaRPr lang="zh-CN" altLang="zh-CN" sz="2800"/>
          </a:p>
        </p:txBody>
      </p:sp>
    </p:spTree>
    <p:extLst>
      <p:ext uri="{BB962C8B-B14F-4D97-AF65-F5344CB8AC3E}">
        <p14:creationId xmlns:p14="http://schemas.microsoft.com/office/powerpoint/2010/main" val="703005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93064783"/>
              </p:ext>
            </p:extLst>
          </p:nvPr>
        </p:nvGraphicFramePr>
        <p:xfrm>
          <a:off x="373335" y="705259"/>
          <a:ext cx="8083550" cy="3670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3715219" progId="Word.Document.12">
                  <p:embed/>
                </p:oleObj>
              </mc:Choice>
              <mc:Fallback>
                <p:oleObj name="Document" r:id="rId2" imgW="8153322" imgH="3715219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73335" y="705259"/>
                        <a:ext cx="8083550" cy="3670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文本框 2">
            <a:extLst>
              <a:ext uri="{FF2B5EF4-FFF2-40B4-BE49-F238E27FC236}">
                <a16:creationId xmlns:a16="http://schemas.microsoft.com/office/drawing/2014/main" id="{6B337BC1-0BA3-4A67-8C1D-2B07EF49949F}"/>
              </a:ext>
            </a:extLst>
          </p:cNvPr>
          <p:cNvSpPr txBox="1"/>
          <p:nvPr/>
        </p:nvSpPr>
        <p:spPr>
          <a:xfrm>
            <a:off x="881054" y="2067235"/>
            <a:ext cx="7889611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/>
              <a:t>clc, clear</a:t>
            </a:r>
            <a:endParaRPr lang="zh-CN" altLang="zh-CN" sz="2800"/>
          </a:p>
          <a:p>
            <a:r>
              <a:rPr lang="en-US" altLang="zh-CN" sz="2800" b="1"/>
              <a:t>fi=dir('*.xlsx') %</a:t>
            </a:r>
            <a:r>
              <a:rPr lang="zh-CN" altLang="zh-CN" sz="2800" b="1"/>
              <a:t>提出</a:t>
            </a:r>
            <a:r>
              <a:rPr lang="en-US" altLang="zh-CN" sz="2800" b="1"/>
              <a:t>Excel</a:t>
            </a:r>
            <a:r>
              <a:rPr lang="zh-CN" altLang="zh-CN" sz="2800" b="1"/>
              <a:t>文件的信息，返回值是结构数组</a:t>
            </a:r>
            <a:endParaRPr lang="zh-CN" altLang="zh-CN" sz="2800"/>
          </a:p>
          <a:p>
            <a:r>
              <a:rPr lang="en-US" altLang="zh-CN" sz="2800" b="1"/>
              <a:t>n=length(fi); %</a:t>
            </a:r>
            <a:r>
              <a:rPr lang="zh-CN" altLang="zh-CN" sz="2800" b="1"/>
              <a:t>计算</a:t>
            </a:r>
            <a:r>
              <a:rPr lang="en-US" altLang="zh-CN" sz="2800" b="1"/>
              <a:t>Excel</a:t>
            </a:r>
            <a:r>
              <a:rPr lang="zh-CN" altLang="zh-CN" sz="2800" b="1"/>
              <a:t>文件的个数</a:t>
            </a:r>
            <a:endParaRPr lang="zh-CN" altLang="zh-CN" sz="2800"/>
          </a:p>
          <a:p>
            <a:r>
              <a:rPr lang="en-US" altLang="zh-CN" sz="2800" b="1"/>
              <a:t>d=cell(1,n); %</a:t>
            </a:r>
            <a:r>
              <a:rPr lang="zh-CN" altLang="zh-CN" sz="2800" b="1"/>
              <a:t>初始化</a:t>
            </a:r>
            <a:endParaRPr lang="zh-CN" altLang="zh-CN" sz="2800"/>
          </a:p>
          <a:p>
            <a:r>
              <a:rPr lang="en-US" altLang="zh-CN" sz="2800" b="1"/>
              <a:t>for k=1:n</a:t>
            </a:r>
            <a:endParaRPr lang="zh-CN" altLang="zh-CN" sz="2800"/>
          </a:p>
          <a:p>
            <a:r>
              <a:rPr lang="en-US" altLang="zh-CN" sz="2800" b="1"/>
              <a:t>    d{k}=importdata(fi(k).name);</a:t>
            </a:r>
            <a:endParaRPr lang="zh-CN" altLang="zh-CN" sz="2800"/>
          </a:p>
          <a:p>
            <a:r>
              <a:rPr lang="en-US" altLang="zh-CN" sz="2800" b="1"/>
              <a:t>end</a:t>
            </a:r>
            <a:endParaRPr lang="zh-CN" altLang="zh-CN" sz="2800"/>
          </a:p>
          <a:p>
            <a:r>
              <a:rPr lang="en-US" altLang="zh-CN" sz="2800" b="1"/>
              <a:t>celldisp(d) %</a:t>
            </a:r>
            <a:r>
              <a:rPr lang="zh-CN" altLang="zh-CN" sz="2800" b="1"/>
              <a:t>显示细胞数组的数据</a:t>
            </a:r>
            <a:endParaRPr lang="zh-CN" altLang="zh-CN" sz="2800"/>
          </a:p>
        </p:txBody>
      </p:sp>
    </p:spTree>
    <p:extLst>
      <p:ext uri="{BB962C8B-B14F-4D97-AF65-F5344CB8AC3E}">
        <p14:creationId xmlns:p14="http://schemas.microsoft.com/office/powerpoint/2010/main" val="3658400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64353852"/>
              </p:ext>
            </p:extLst>
          </p:nvPr>
        </p:nvGraphicFramePr>
        <p:xfrm>
          <a:off x="114708" y="1333286"/>
          <a:ext cx="8601075" cy="4557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836582" imgH="4702218" progId="Word.Document.12">
                  <p:embed/>
                </p:oleObj>
              </mc:Choice>
              <mc:Fallback>
                <p:oleObj name="Document" r:id="rId2" imgW="8836582" imgH="4702218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14708" y="1333286"/>
                        <a:ext cx="8601075" cy="45577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BE8F469D-FF6C-4B17-A1B0-D65CAE77C149}"/>
              </a:ext>
            </a:extLst>
          </p:cNvPr>
          <p:cNvSpPr txBox="1"/>
          <p:nvPr/>
        </p:nvSpPr>
        <p:spPr>
          <a:xfrm>
            <a:off x="380515" y="622011"/>
            <a:ext cx="85544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0293B8"/>
                </a:solidFill>
              </a:rPr>
              <a:t>A.6.7  </a:t>
            </a:r>
            <a:r>
              <a:rPr lang="zh-CN" altLang="en-US" sz="3600" b="1">
                <a:solidFill>
                  <a:srgbClr val="0293B8"/>
                </a:solidFill>
              </a:rPr>
              <a:t>时间序列数据</a:t>
            </a:r>
            <a:endParaRPr lang="zh-CN" altLang="en-US" sz="3600" b="1" dirty="0">
              <a:solidFill>
                <a:srgbClr val="0293B8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64911EC-26B1-40B1-AC21-B348EBFCD2A2}"/>
              </a:ext>
            </a:extLst>
          </p:cNvPr>
          <p:cNvSpPr txBox="1"/>
          <p:nvPr/>
        </p:nvSpPr>
        <p:spPr>
          <a:xfrm>
            <a:off x="759166" y="2136338"/>
            <a:ext cx="8270126" cy="4093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600" b="1"/>
              <a:t>clc, clear</a:t>
            </a:r>
            <a:endParaRPr lang="zh-CN" altLang="zh-CN" sz="2600"/>
          </a:p>
          <a:p>
            <a:r>
              <a:rPr lang="en-US" altLang="zh-CN" sz="2600" b="1"/>
              <a:t>rng('shuffle')  %</a:t>
            </a:r>
            <a:r>
              <a:rPr lang="zh-CN" altLang="zh-CN" sz="2600" b="1"/>
              <a:t>根据当前时间为随机数生成器提供种子</a:t>
            </a:r>
            <a:endParaRPr lang="zh-CN" altLang="zh-CN" sz="2600"/>
          </a:p>
          <a:p>
            <a:r>
              <a:rPr lang="en-US" altLang="zh-CN" sz="2600" b="1"/>
              <a:t>a=randn(6,1); %</a:t>
            </a:r>
            <a:r>
              <a:rPr lang="zh-CN" altLang="zh-CN" sz="2600" b="1"/>
              <a:t>生成服从标准正态分布的伪随机数</a:t>
            </a:r>
            <a:endParaRPr lang="zh-CN" altLang="zh-CN" sz="2600"/>
          </a:p>
          <a:p>
            <a:r>
              <a:rPr lang="en-US" altLang="zh-CN" sz="2600" b="1"/>
              <a:t>b=[today:today+5]'  %</a:t>
            </a:r>
            <a:r>
              <a:rPr lang="zh-CN" altLang="zh-CN" sz="2600" b="1"/>
              <a:t>从今天到后面</a:t>
            </a:r>
            <a:r>
              <a:rPr lang="en-US" altLang="zh-CN" sz="2600" b="1"/>
              <a:t>5</a:t>
            </a:r>
            <a:r>
              <a:rPr lang="zh-CN" altLang="zh-CN" sz="2600" b="1"/>
              <a:t>天</a:t>
            </a:r>
            <a:endParaRPr lang="zh-CN" altLang="zh-CN" sz="2600"/>
          </a:p>
          <a:p>
            <a:r>
              <a:rPr lang="en-US" altLang="zh-CN" sz="2600" b="1"/>
              <a:t>c=datetime(b,'ConvertFrom','datenum')</a:t>
            </a:r>
            <a:endParaRPr lang="zh-CN" altLang="zh-CN" sz="2600"/>
          </a:p>
          <a:p>
            <a:r>
              <a:rPr lang="en-US" altLang="zh-CN" sz="2600" b="1"/>
              <a:t>T=array2timetable(a,'RowTimes',c)  %</a:t>
            </a:r>
            <a:r>
              <a:rPr lang="zh-CN" altLang="zh-CN" sz="2600" b="1"/>
              <a:t>生成时间序列数据</a:t>
            </a:r>
            <a:endParaRPr lang="zh-CN" altLang="zh-CN" sz="2600"/>
          </a:p>
          <a:p>
            <a:r>
              <a:rPr lang="en-US" altLang="zh-CN" sz="2600" b="1"/>
              <a:t>T.a(3)=NaN;  %</a:t>
            </a:r>
            <a:r>
              <a:rPr lang="zh-CN" altLang="zh-CN" sz="2600" b="1"/>
              <a:t>将第</a:t>
            </a:r>
            <a:r>
              <a:rPr lang="en-US" altLang="zh-CN" sz="2600" b="1"/>
              <a:t>3</a:t>
            </a:r>
            <a:r>
              <a:rPr lang="zh-CN" altLang="zh-CN" sz="2600" b="1"/>
              <a:t>个数据变为缺失值</a:t>
            </a:r>
            <a:r>
              <a:rPr lang="en-US" altLang="zh-CN" sz="2600" b="1"/>
              <a:t>NaN</a:t>
            </a:r>
            <a:endParaRPr lang="zh-CN" altLang="zh-CN" sz="2600"/>
          </a:p>
          <a:p>
            <a:r>
              <a:rPr lang="en-US" altLang="zh-CN" sz="2600" b="1"/>
              <a:t>newT=fillmissing(T,'linear') %</a:t>
            </a:r>
            <a:r>
              <a:rPr lang="zh-CN" altLang="zh-CN" sz="2600" b="1"/>
              <a:t>用线性插值填补时间序列中的缺失数据</a:t>
            </a:r>
            <a:endParaRPr lang="zh-CN" altLang="zh-CN" sz="2600"/>
          </a:p>
          <a:p>
            <a:r>
              <a:rPr lang="en-US" altLang="zh-CN" sz="2600" b="1"/>
              <a:t>data=table2array(newT) %</a:t>
            </a:r>
            <a:r>
              <a:rPr lang="zh-CN" altLang="zh-CN" sz="2600" b="1"/>
              <a:t>时间序列数据转成普通数据</a:t>
            </a:r>
            <a:endParaRPr lang="zh-CN" altLang="zh-CN" sz="2600"/>
          </a:p>
        </p:txBody>
      </p:sp>
    </p:spTree>
    <p:extLst>
      <p:ext uri="{BB962C8B-B14F-4D97-AF65-F5344CB8AC3E}">
        <p14:creationId xmlns:p14="http://schemas.microsoft.com/office/powerpoint/2010/main" val="563072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31820063"/>
              </p:ext>
            </p:extLst>
          </p:nvPr>
        </p:nvGraphicFramePr>
        <p:xfrm>
          <a:off x="577056" y="1550625"/>
          <a:ext cx="7989887" cy="4559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220773" imgH="4683178" progId="Word.Document.12">
                  <p:embed/>
                </p:oleObj>
              </mc:Choice>
              <mc:Fallback>
                <p:oleObj name="Document" r:id="rId2" imgW="8220773" imgH="4683178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77056" y="1550625"/>
                        <a:ext cx="7989887" cy="4559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BE8F469D-FF6C-4B17-A1B0-D65CAE77C149}"/>
              </a:ext>
            </a:extLst>
          </p:cNvPr>
          <p:cNvSpPr txBox="1"/>
          <p:nvPr/>
        </p:nvSpPr>
        <p:spPr>
          <a:xfrm>
            <a:off x="380515" y="622011"/>
            <a:ext cx="85544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0293B8"/>
                </a:solidFill>
              </a:rPr>
              <a:t>A.6.8  </a:t>
            </a:r>
            <a:r>
              <a:rPr lang="zh-CN" altLang="en-US" sz="3600" b="1">
                <a:solidFill>
                  <a:srgbClr val="0293B8"/>
                </a:solidFill>
              </a:rPr>
              <a:t>日期和时间</a:t>
            </a:r>
            <a:endParaRPr lang="zh-CN" altLang="en-US" sz="3600" b="1" dirty="0">
              <a:solidFill>
                <a:srgbClr val="0293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693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GuidesStyle_Normal&quot;,&quot;Name&quot;:&quot;正常&quot;,&quot;HeaderHeight&quot;:15.0,&quot;FooterHeight&quot;:9.0,&quot;SideMargin&quot;:5.5,&quot;TopMargin&quot;:0.0,&quot;BottomMargin&quot;:0.0,&quot;IntervalMargin&quot;:1.5,&quot;SettingType&quot;:&quot;System&quot;}"/>
</p:tagLst>
</file>

<file path=ppt/theme/theme1.xml><?xml version="1.0" encoding="utf-8"?>
<a:theme xmlns:a="http://schemas.openxmlformats.org/drawingml/2006/main" name="2_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4_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3459</TotalTime>
  <Words>2815</Words>
  <Application>Microsoft Office PowerPoint</Application>
  <PresentationFormat>全屏显示(4:3)</PresentationFormat>
  <Paragraphs>231</Paragraphs>
  <Slides>104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104</vt:i4>
      </vt:variant>
    </vt:vector>
  </HeadingPairs>
  <TitlesOfParts>
    <vt:vector size="118" baseType="lpstr">
      <vt:lpstr>等线</vt:lpstr>
      <vt:lpstr>华文新魏</vt:lpstr>
      <vt:lpstr>隶书</vt:lpstr>
      <vt:lpstr>微软雅黑</vt:lpstr>
      <vt:lpstr>Arial</vt:lpstr>
      <vt:lpstr>Blackadder ITC</vt:lpstr>
      <vt:lpstr>Calibri</vt:lpstr>
      <vt:lpstr>Calibri Light</vt:lpstr>
      <vt:lpstr>Eras Bold ITC</vt:lpstr>
      <vt:lpstr>Impact</vt:lpstr>
      <vt:lpstr>Times New Roman</vt:lpstr>
      <vt:lpstr>2_Office 主题​​</vt:lpstr>
      <vt:lpstr>4_Office 主题​​</vt:lpstr>
      <vt:lpstr>Document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常数项级数</dc:title>
  <dc:creator>Happy</dc:creator>
  <cp:lastModifiedBy>sxj</cp:lastModifiedBy>
  <cp:revision>176</cp:revision>
  <dcterms:created xsi:type="dcterms:W3CDTF">2020-06-24T23:10:14Z</dcterms:created>
  <dcterms:modified xsi:type="dcterms:W3CDTF">2021-02-26T10:36:04Z</dcterms:modified>
</cp:coreProperties>
</file>